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78"/>
  </p:normalViewPr>
  <p:slideViewPr>
    <p:cSldViewPr snapToGrid="0" snapToObjects="1">
      <p:cViewPr varScale="1">
        <p:scale>
          <a:sx n="79" d="100"/>
          <a:sy n="79" d="100"/>
        </p:scale>
        <p:origin x="206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BFEB1EB-63CF-3C44-BA6A-E572203AE6B2}" type="datetimeFigureOut">
              <a:rPr lang="en-US" smtClean="0"/>
              <a:t>5/10/17</a:t>
            </a:fld>
            <a:endParaRPr lang="en-US"/>
          </a:p>
        </p:txBody>
      </p:sp>
      <p:sp>
        <p:nvSpPr>
          <p:cNvPr id="16" name="Slide Number Placeholder 15"/>
          <p:cNvSpPr>
            <a:spLocks noGrp="1"/>
          </p:cNvSpPr>
          <p:nvPr>
            <p:ph type="sldNum" sz="quarter" idx="11"/>
          </p:nvPr>
        </p:nvSpPr>
        <p:spPr/>
        <p:txBody>
          <a:bodyPr/>
          <a:lstStyle/>
          <a:p>
            <a:fld id="{5CFCF916-0AED-424C-A79E-BAC2697898F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EB1EB-63CF-3C44-BA6A-E572203AE6B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F916-0AED-424C-A79E-BAC269789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EB1EB-63CF-3C44-BA6A-E572203AE6B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F916-0AED-424C-A79E-BAC269789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BFEB1EB-63CF-3C44-BA6A-E572203AE6B2}" type="datetimeFigureOut">
              <a:rPr lang="en-US" smtClean="0"/>
              <a:t>5/10/17</a:t>
            </a:fld>
            <a:endParaRPr lang="en-US"/>
          </a:p>
        </p:txBody>
      </p:sp>
      <p:sp>
        <p:nvSpPr>
          <p:cNvPr id="15" name="Slide Number Placeholder 14"/>
          <p:cNvSpPr>
            <a:spLocks noGrp="1"/>
          </p:cNvSpPr>
          <p:nvPr>
            <p:ph type="sldNum" sz="quarter" idx="15"/>
          </p:nvPr>
        </p:nvSpPr>
        <p:spPr/>
        <p:txBody>
          <a:bodyPr/>
          <a:lstStyle>
            <a:lvl1pPr algn="ctr">
              <a:defRPr/>
            </a:lvl1pPr>
          </a:lstStyle>
          <a:p>
            <a:fld id="{5CFCF916-0AED-424C-A79E-BAC2697898FA}"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FEB1EB-63CF-3C44-BA6A-E572203AE6B2}" type="datetimeFigureOut">
              <a:rPr lang="en-US" smtClean="0"/>
              <a:t>5/10/17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F916-0AED-424C-A79E-BAC2697898FA}"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FEB1EB-63CF-3C44-BA6A-E572203AE6B2}" type="datetimeFigureOut">
              <a:rPr lang="en-US" smtClean="0"/>
              <a:t>5/10/17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F916-0AED-424C-A79E-BAC2697898F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CF916-0AED-424C-A79E-BAC2697898FA}"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BFEB1EB-63CF-3C44-BA6A-E572203AE6B2}" type="datetimeFigureOut">
              <a:rPr lang="en-US" smtClean="0"/>
              <a:t>5/10/17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FEB1EB-63CF-3C44-BA6A-E572203AE6B2}" type="datetimeFigureOut">
              <a:rPr lang="en-US" smtClean="0"/>
              <a:t>5/10/17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F916-0AED-424C-A79E-BAC2697898FA}"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EB1EB-63CF-3C44-BA6A-E572203AE6B2}" type="datetimeFigureOut">
              <a:rPr lang="en-US" smtClean="0"/>
              <a:t>5/10/17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F916-0AED-424C-A79E-BAC269789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BFEB1EB-63CF-3C44-BA6A-E572203AE6B2}" type="datetimeFigureOut">
              <a:rPr lang="en-US" smtClean="0"/>
              <a:t>5/10/17</a:t>
            </a:fld>
            <a:endParaRPr lang="en-US"/>
          </a:p>
        </p:txBody>
      </p:sp>
      <p:sp>
        <p:nvSpPr>
          <p:cNvPr id="9" name="Slide Number Placeholder 8"/>
          <p:cNvSpPr>
            <a:spLocks noGrp="1"/>
          </p:cNvSpPr>
          <p:nvPr>
            <p:ph type="sldNum" sz="quarter" idx="15"/>
          </p:nvPr>
        </p:nvSpPr>
        <p:spPr/>
        <p:txBody>
          <a:bodyPr/>
          <a:lstStyle/>
          <a:p>
            <a:fld id="{5CFCF916-0AED-424C-A79E-BAC2697898FA}"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BFEB1EB-63CF-3C44-BA6A-E572203AE6B2}" type="datetimeFigureOut">
              <a:rPr lang="en-US" smtClean="0"/>
              <a:t>5/10/17</a:t>
            </a:fld>
            <a:endParaRPr lang="en-US"/>
          </a:p>
        </p:txBody>
      </p:sp>
      <p:sp>
        <p:nvSpPr>
          <p:cNvPr id="9" name="Slide Number Placeholder 8"/>
          <p:cNvSpPr>
            <a:spLocks noGrp="1"/>
          </p:cNvSpPr>
          <p:nvPr>
            <p:ph type="sldNum" sz="quarter" idx="11"/>
          </p:nvPr>
        </p:nvSpPr>
        <p:spPr/>
        <p:txBody>
          <a:bodyPr/>
          <a:lstStyle/>
          <a:p>
            <a:fld id="{5CFCF916-0AED-424C-A79E-BAC2697898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BFEB1EB-63CF-3C44-BA6A-E572203AE6B2}" type="datetimeFigureOut">
              <a:rPr lang="en-US" smtClean="0"/>
              <a:t>5/10/17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CF916-0AED-424C-A79E-BAC2697898FA}"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8600" y="304800"/>
            <a:ext cx="7162800" cy="1849438"/>
          </a:xfrm>
        </p:spPr>
        <p:txBody>
          <a:bodyPr/>
          <a:lstStyle/>
          <a:p>
            <a:r>
              <a:rPr lang="en-US"/>
              <a:t>Labor and Unions</a:t>
            </a:r>
            <a:br>
              <a:rPr lang="en-US"/>
            </a:br>
            <a:r>
              <a:rPr lang="en-US"/>
              <a:t>During Industrialization </a:t>
            </a:r>
          </a:p>
        </p:txBody>
      </p:sp>
    </p:spTree>
    <p:extLst>
      <p:ext uri="{BB962C8B-B14F-4D97-AF65-F5344CB8AC3E}">
        <p14:creationId xmlns:p14="http://schemas.microsoft.com/office/powerpoint/2010/main" val="13629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Rot="1" noChangeArrowheads="1"/>
          </p:cNvSpPr>
          <p:nvPr>
            <p:ph idx="1"/>
          </p:nvPr>
        </p:nvSpPr>
        <p:spPr>
          <a:xfrm>
            <a:off x="228600" y="5867400"/>
            <a:ext cx="8540750" cy="612775"/>
          </a:xfrm>
        </p:spPr>
        <p:txBody>
          <a:bodyPr/>
          <a:lstStyle/>
          <a:p>
            <a:pPr>
              <a:buFont typeface="Arial" charset="0"/>
              <a:buNone/>
            </a:pPr>
            <a:r>
              <a:rPr lang="en-US" sz="2000"/>
              <a:t>       How is Big Business treating its workers according to the picture?</a:t>
            </a:r>
          </a:p>
        </p:txBody>
      </p:sp>
      <p:sp>
        <p:nvSpPr>
          <p:cNvPr id="52226" name="Rectangle 2"/>
          <p:cNvSpPr>
            <a:spLocks noGrp="1" noRot="1" noChangeArrowheads="1"/>
          </p:cNvSpPr>
          <p:nvPr>
            <p:ph type="title"/>
          </p:nvPr>
        </p:nvSpPr>
        <p:spPr/>
        <p:txBody>
          <a:bodyPr/>
          <a:lstStyle/>
          <a:p>
            <a:endParaRPr lang="en-US"/>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82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20379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hild labor 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69889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left)">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Rot="1" noChangeArrowheads="1"/>
          </p:cNvSpPr>
          <p:nvPr>
            <p:ph idx="1"/>
          </p:nvPr>
        </p:nvSpPr>
        <p:spPr>
          <a:xfrm>
            <a:off x="381000" y="5638800"/>
            <a:ext cx="8540750" cy="993775"/>
          </a:xfrm>
        </p:spPr>
        <p:txBody>
          <a:bodyPr/>
          <a:lstStyle/>
          <a:p>
            <a:pPr algn="ctr">
              <a:lnSpc>
                <a:spcPct val="90000"/>
              </a:lnSpc>
              <a:buFont typeface="Arial" charset="0"/>
              <a:buNone/>
            </a:pPr>
            <a:r>
              <a:rPr lang="en-US"/>
              <a:t>Children stand on the machine while it is in motion!!!!</a:t>
            </a:r>
          </a:p>
        </p:txBody>
      </p:sp>
      <p:sp>
        <p:nvSpPr>
          <p:cNvPr id="53250" name="Rectangle 2"/>
          <p:cNvSpPr>
            <a:spLocks noGrp="1" noRot="1" noChangeArrowheads="1"/>
          </p:cNvSpPr>
          <p:nvPr>
            <p:ph type="title"/>
          </p:nvPr>
        </p:nvSpPr>
        <p:spPr/>
        <p:txBody>
          <a:bodyPr/>
          <a:lstStyle/>
          <a:p>
            <a:endParaRPr lang="en-US"/>
          </a:p>
        </p:txBody>
      </p:sp>
      <p:pic>
        <p:nvPicPr>
          <p:cNvPr id="53253" name="Picture 5" descr="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0"/>
            <a:ext cx="8967787" cy="5589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448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304800" y="5943600"/>
            <a:ext cx="8540750" cy="685800"/>
          </a:xfrm>
        </p:spPr>
        <p:txBody>
          <a:bodyPr/>
          <a:lstStyle/>
          <a:p>
            <a:r>
              <a:rPr lang="en-US" sz="1600"/>
              <a:t>Here is a </a:t>
            </a:r>
            <a:r>
              <a:rPr lang="en-US" sz="1600" i="1"/>
              <a:t>SIX </a:t>
            </a:r>
            <a:r>
              <a:rPr lang="en-US" sz="1600"/>
              <a:t>year old girl working in a cotton mill</a:t>
            </a:r>
          </a:p>
        </p:txBody>
      </p:sp>
      <p:pic>
        <p:nvPicPr>
          <p:cNvPr id="55301" name="Picture 5"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010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309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304800" y="5715000"/>
            <a:ext cx="8540750" cy="838200"/>
          </a:xfrm>
        </p:spPr>
        <p:txBody>
          <a:bodyPr/>
          <a:lstStyle/>
          <a:p>
            <a:r>
              <a:rPr lang="en-US"/>
              <a:t>Look </a:t>
            </a:r>
            <a:r>
              <a:rPr lang="en-US" sz="2000"/>
              <a:t>carefully, what is missing?</a:t>
            </a:r>
            <a:endParaRPr lang="en-US"/>
          </a:p>
        </p:txBody>
      </p:sp>
      <p:pic>
        <p:nvPicPr>
          <p:cNvPr id="56325" name="Picture 5" descr="whit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748588" cy="5434013"/>
          </a:xfrm>
          <a:prstGeom prst="rect">
            <a:avLst/>
          </a:prstGeom>
          <a:noFill/>
          <a:extLst>
            <a:ext uri="{909E8E84-426E-40dd-AFC4-6F175D3DCCD1}">
              <a14:hiddenFill xmlns:a14="http://schemas.microsoft.com/office/drawing/2010/main" xmlns="">
                <a:solidFill>
                  <a:srgbClr val="FFFFFF"/>
                </a:solidFill>
              </a14:hiddenFill>
            </a:ext>
          </a:extLst>
        </p:spPr>
      </p:pic>
      <p:sp>
        <p:nvSpPr>
          <p:cNvPr id="56326" name="Line 6"/>
          <p:cNvSpPr>
            <a:spLocks noChangeShapeType="1"/>
          </p:cNvSpPr>
          <p:nvPr/>
        </p:nvSpPr>
        <p:spPr bwMode="auto">
          <a:xfrm>
            <a:off x="1752600" y="1219200"/>
            <a:ext cx="25908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327" name="Line 7"/>
          <p:cNvSpPr>
            <a:spLocks noChangeShapeType="1"/>
          </p:cNvSpPr>
          <p:nvPr/>
        </p:nvSpPr>
        <p:spPr bwMode="auto">
          <a:xfrm>
            <a:off x="2590800" y="2286000"/>
            <a:ext cx="152400" cy="2057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64297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04800" y="5715000"/>
            <a:ext cx="8540750" cy="1143000"/>
          </a:xfrm>
        </p:spPr>
        <p:txBody>
          <a:bodyPr/>
          <a:lstStyle/>
          <a:p>
            <a:r>
              <a:rPr lang="en-US" sz="2400"/>
              <a:t>Daydreaming……. What is she thinking about?</a:t>
            </a:r>
          </a:p>
        </p:txBody>
      </p:sp>
      <p:pic>
        <p:nvPicPr>
          <p:cNvPr id="54277" name="Picture 5" descr="glim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443788" cy="5570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114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81000" y="5715000"/>
            <a:ext cx="8540750" cy="1143000"/>
          </a:xfrm>
        </p:spPr>
        <p:txBody>
          <a:bodyPr/>
          <a:lstStyle/>
          <a:p>
            <a:r>
              <a:rPr lang="en-US" sz="2000"/>
              <a:t>What occupational (job) hazards can you find in this picture?</a:t>
            </a:r>
          </a:p>
        </p:txBody>
      </p:sp>
      <p:pic>
        <p:nvPicPr>
          <p:cNvPr id="57349" name="Picture 5" descr="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3752850" cy="5524500"/>
          </a:xfrm>
          <a:prstGeom prst="rect">
            <a:avLst/>
          </a:prstGeom>
          <a:noFill/>
          <a:extLst>
            <a:ext uri="{909E8E84-426E-40dd-AFC4-6F175D3DCCD1}">
              <a14:hiddenFill xmlns:a14="http://schemas.microsoft.com/office/drawing/2010/main" xmlns="">
                <a:solidFill>
                  <a:srgbClr val="FFFFFF"/>
                </a:solidFill>
              </a14:hiddenFill>
            </a:ext>
          </a:extLst>
        </p:spPr>
      </p:pic>
      <p:sp>
        <p:nvSpPr>
          <p:cNvPr id="57350" name="Line 6"/>
          <p:cNvSpPr>
            <a:spLocks noChangeShapeType="1"/>
          </p:cNvSpPr>
          <p:nvPr/>
        </p:nvSpPr>
        <p:spPr bwMode="auto">
          <a:xfrm flipH="1">
            <a:off x="5029200" y="990600"/>
            <a:ext cx="1524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7351" name="Text Box 7"/>
          <p:cNvSpPr txBox="1">
            <a:spLocks noChangeArrowheads="1"/>
          </p:cNvSpPr>
          <p:nvPr/>
        </p:nvSpPr>
        <p:spPr bwMode="auto">
          <a:xfrm>
            <a:off x="6705600" y="609600"/>
            <a:ext cx="21336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 candle would be placed into his hat to provide light while working in the mines!</a:t>
            </a:r>
          </a:p>
        </p:txBody>
      </p:sp>
    </p:spTree>
    <p:extLst>
      <p:ext uri="{BB962C8B-B14F-4D97-AF65-F5344CB8AC3E}">
        <p14:creationId xmlns:p14="http://schemas.microsoft.com/office/powerpoint/2010/main" val="58424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81000" y="5257800"/>
            <a:ext cx="8540750" cy="1447800"/>
          </a:xfrm>
        </p:spPr>
        <p:txBody>
          <a:bodyPr/>
          <a:lstStyle/>
          <a:p>
            <a:r>
              <a:rPr lang="en-US" sz="2000"/>
              <a:t>The taller boy standing to the right oversees the breaker boys who separate the coal from the stones during mining.  The machine used is moving quickly and they are not allowed to wear gloves!  Why might this be dangerous?</a:t>
            </a:r>
          </a:p>
        </p:txBody>
      </p:sp>
      <p:pic>
        <p:nvPicPr>
          <p:cNvPr id="58373" name="Picture 5" descr="d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382000" cy="5029200"/>
          </a:xfrm>
          <a:prstGeom prst="rect">
            <a:avLst/>
          </a:prstGeom>
          <a:noFill/>
          <a:extLst>
            <a:ext uri="{909E8E84-426E-40dd-AFC4-6F175D3DCCD1}">
              <a14:hiddenFill xmlns:a14="http://schemas.microsoft.com/office/drawing/2010/main" xmlns="">
                <a:solidFill>
                  <a:srgbClr val="FFFFFF"/>
                </a:solidFill>
              </a14:hiddenFill>
            </a:ext>
          </a:extLst>
        </p:spPr>
      </p:pic>
      <p:sp>
        <p:nvSpPr>
          <p:cNvPr id="58374" name="Line 6"/>
          <p:cNvSpPr>
            <a:spLocks noChangeShapeType="1"/>
          </p:cNvSpPr>
          <p:nvPr/>
        </p:nvSpPr>
        <p:spPr bwMode="auto">
          <a:xfrm flipV="1">
            <a:off x="4800600" y="1981200"/>
            <a:ext cx="3200400" cy="3352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8375" name="Line 7"/>
          <p:cNvSpPr>
            <a:spLocks noChangeShapeType="1"/>
          </p:cNvSpPr>
          <p:nvPr/>
        </p:nvSpPr>
        <p:spPr bwMode="auto">
          <a:xfrm flipH="1" flipV="1">
            <a:off x="4724400" y="4267200"/>
            <a:ext cx="167640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482301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228600"/>
            <a:ext cx="5867400" cy="4748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59394" name="Rectangle 2"/>
          <p:cNvSpPr>
            <a:spLocks noGrp="1" noRot="1" noChangeArrowheads="1"/>
          </p:cNvSpPr>
          <p:nvPr>
            <p:ph type="title"/>
          </p:nvPr>
        </p:nvSpPr>
        <p:spPr>
          <a:xfrm>
            <a:off x="381000" y="5257800"/>
            <a:ext cx="8540750" cy="1143000"/>
          </a:xfrm>
        </p:spPr>
        <p:txBody>
          <a:bodyPr/>
          <a:lstStyle/>
          <a:p>
            <a:r>
              <a:rPr lang="en-US"/>
              <a:t>Women in the Workplace</a:t>
            </a:r>
          </a:p>
        </p:txBody>
      </p:sp>
    </p:spTree>
    <p:extLst>
      <p:ext uri="{BB962C8B-B14F-4D97-AF65-F5344CB8AC3E}">
        <p14:creationId xmlns:p14="http://schemas.microsoft.com/office/powerpoint/2010/main" val="3550000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0-#ppt_w/2"/>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fontScale="90000"/>
          </a:bodyPr>
          <a:lstStyle/>
          <a:p>
            <a:r>
              <a:rPr lang="en-US"/>
              <a:t>Mom and children working together in the seafood industry!</a:t>
            </a:r>
          </a:p>
        </p:txBody>
      </p:sp>
      <p:pic>
        <p:nvPicPr>
          <p:cNvPr id="60421" name="Picture 5" descr="pa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091238" cy="4810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44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81000" y="685800"/>
            <a:ext cx="8229600" cy="4525963"/>
          </a:xfrm>
        </p:spPr>
        <p:txBody>
          <a:bodyPr>
            <a:normAutofit/>
          </a:bodyPr>
          <a:lstStyle/>
          <a:p>
            <a:pPr>
              <a:lnSpc>
                <a:spcPct val="80000"/>
              </a:lnSpc>
            </a:pPr>
            <a:r>
              <a:rPr lang="en-US" sz="2800"/>
              <a:t> </a:t>
            </a:r>
            <a:r>
              <a:rPr lang="en-US" sz="2800" b="1" u="sng"/>
              <a:t>Activity</a:t>
            </a:r>
            <a:r>
              <a:rPr lang="en-US" sz="2800"/>
              <a:t>: Observe the following photographs and identify the different impacts industrialization on labor. While viewing each photograph think about the following:</a:t>
            </a:r>
          </a:p>
          <a:p>
            <a:pPr>
              <a:lnSpc>
                <a:spcPct val="80000"/>
              </a:lnSpc>
            </a:pPr>
            <a:r>
              <a:rPr lang="en-US" sz="2800"/>
              <a:t>Who is doing the work?</a:t>
            </a:r>
          </a:p>
          <a:p>
            <a:pPr>
              <a:lnSpc>
                <a:spcPct val="80000"/>
              </a:lnSpc>
            </a:pPr>
            <a:r>
              <a:rPr lang="en-US" sz="2800"/>
              <a:t>What are the hazards?</a:t>
            </a:r>
          </a:p>
          <a:p>
            <a:pPr>
              <a:lnSpc>
                <a:spcPct val="80000"/>
              </a:lnSpc>
            </a:pPr>
            <a:r>
              <a:rPr lang="en-US" sz="2800"/>
              <a:t>What type of work are they doing?  Would they need training? (skilled vs. unskilled)</a:t>
            </a:r>
          </a:p>
          <a:p>
            <a:pPr>
              <a:lnSpc>
                <a:spcPct val="80000"/>
              </a:lnSpc>
            </a:pPr>
            <a:r>
              <a:rPr lang="en-US" sz="2800"/>
              <a:t>Think about these questions when you are looking at the pictures!</a:t>
            </a:r>
          </a:p>
          <a:p>
            <a:pPr>
              <a:lnSpc>
                <a:spcPct val="80000"/>
              </a:lnSpc>
            </a:pPr>
            <a:r>
              <a:rPr lang="en-US" sz="2800"/>
              <a:t>What was it like to live during this time period?</a:t>
            </a:r>
          </a:p>
          <a:p>
            <a:pPr>
              <a:lnSpc>
                <a:spcPct val="80000"/>
              </a:lnSpc>
            </a:pPr>
            <a:endParaRPr lang="en-US" sz="2800"/>
          </a:p>
        </p:txBody>
      </p:sp>
    </p:spTree>
    <p:extLst>
      <p:ext uri="{BB962C8B-B14F-4D97-AF65-F5344CB8AC3E}">
        <p14:creationId xmlns:p14="http://schemas.microsoft.com/office/powerpoint/2010/main" val="2094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81000" y="4876800"/>
            <a:ext cx="8540750" cy="1143000"/>
          </a:xfrm>
        </p:spPr>
        <p:txBody>
          <a:bodyPr>
            <a:normAutofit/>
          </a:bodyPr>
          <a:lstStyle/>
          <a:p>
            <a:r>
              <a:rPr lang="en-US"/>
              <a:t>Women sewing in a garment factory.</a:t>
            </a:r>
          </a:p>
        </p:txBody>
      </p:sp>
      <p:pic>
        <p:nvPicPr>
          <p:cNvPr id="61447" name="Picture 7" descr="working_con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4800600" cy="3876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413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04800" y="5486400"/>
            <a:ext cx="8540750" cy="1143000"/>
          </a:xfrm>
        </p:spPr>
        <p:txBody>
          <a:bodyPr/>
          <a:lstStyle/>
          <a:p>
            <a:r>
              <a:rPr lang="en-US" sz="3200"/>
              <a:t>Women canning fruits in order to preserve them!</a:t>
            </a:r>
          </a:p>
        </p:txBody>
      </p:sp>
      <p:pic>
        <p:nvPicPr>
          <p:cNvPr id="62469" name="Picture 5" descr="cann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562600" cy="410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432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0" y="1582292"/>
            <a:ext cx="885825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a:r>
              <a:rPr lang="en-US" sz="3200" dirty="0"/>
              <a:t>Women and Children in the Workplace – What do you </a:t>
            </a:r>
            <a:r>
              <a:rPr lang="en-US" sz="3200" dirty="0" smtClean="0"/>
              <a:t>see in the pictures? </a:t>
            </a:r>
            <a:endParaRPr lang="en-US" sz="3200" dirty="0"/>
          </a:p>
          <a:p>
            <a:endParaRPr lang="en-US" sz="3200" dirty="0"/>
          </a:p>
          <a:p>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219163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04800" y="2438400"/>
            <a:ext cx="8540750" cy="1143000"/>
          </a:xfrm>
        </p:spPr>
        <p:txBody>
          <a:bodyPr>
            <a:normAutofit fontScale="90000"/>
          </a:bodyPr>
          <a:lstStyle/>
          <a:p>
            <a:r>
              <a:rPr lang="en-US"/>
              <a:t>Working Conditions- What do you see?</a:t>
            </a:r>
          </a:p>
        </p:txBody>
      </p:sp>
    </p:spTree>
    <p:extLst>
      <p:ext uri="{BB962C8B-B14F-4D97-AF65-F5344CB8AC3E}">
        <p14:creationId xmlns:p14="http://schemas.microsoft.com/office/powerpoint/2010/main" val="337663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udd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5058" name="Rectangle 2"/>
          <p:cNvSpPr>
            <a:spLocks noGrp="1" noRot="1" noChangeArrowheads="1"/>
          </p:cNvSpPr>
          <p:nvPr>
            <p:ph type="title"/>
          </p:nvPr>
        </p:nvSpPr>
        <p:spPr/>
        <p:txBody>
          <a:bodyPr/>
          <a:lstStyle/>
          <a:p>
            <a:endParaRPr lang="en-US"/>
          </a:p>
        </p:txBody>
      </p:sp>
    </p:spTree>
    <p:extLst>
      <p:ext uri="{BB962C8B-B14F-4D97-AF65-F5344CB8AC3E}">
        <p14:creationId xmlns:p14="http://schemas.microsoft.com/office/powerpoint/2010/main" val="27265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Horizontal)">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Rot="1" noChangeArrowheads="1"/>
          </p:cNvSpPr>
          <p:nvPr>
            <p:ph idx="1"/>
          </p:nvPr>
        </p:nvSpPr>
        <p:spPr/>
        <p:txBody>
          <a:bodyPr/>
          <a:lstStyle/>
          <a:p>
            <a:endParaRPr lang="en-US"/>
          </a:p>
        </p:txBody>
      </p:sp>
      <p:sp>
        <p:nvSpPr>
          <p:cNvPr id="46082" name="Rectangle 2"/>
          <p:cNvSpPr>
            <a:spLocks noGrp="1" noRot="1" noChangeArrowheads="1"/>
          </p:cNvSpPr>
          <p:nvPr>
            <p:ph type="title"/>
          </p:nvPr>
        </p:nvSpPr>
        <p:spPr/>
        <p:txBody>
          <a:bodyPr/>
          <a:lstStyle/>
          <a:p>
            <a:endParaRPr lang="en-US"/>
          </a:p>
        </p:txBody>
      </p:sp>
      <p:pic>
        <p:nvPicPr>
          <p:cNvPr id="46085" name="Picture 5" descr="Image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792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228600" y="5715000"/>
            <a:ext cx="8540750" cy="1143000"/>
          </a:xfrm>
        </p:spPr>
        <p:txBody>
          <a:bodyPr/>
          <a:lstStyle/>
          <a:p>
            <a:r>
              <a:rPr lang="en-US" sz="1800"/>
              <a:t>Every year approximately 200 miners per mine died.  Here is an example of a cemetery where the industry that may have put them there in the background. </a:t>
            </a:r>
          </a:p>
        </p:txBody>
      </p:sp>
      <p:pic>
        <p:nvPicPr>
          <p:cNvPr id="471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239000" cy="549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9163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81000" y="5486400"/>
            <a:ext cx="8540750" cy="1143000"/>
          </a:xfrm>
        </p:spPr>
        <p:txBody>
          <a:bodyPr/>
          <a:lstStyle/>
          <a:p>
            <a:r>
              <a:rPr lang="en-US" sz="1600"/>
              <a:t>A group of miners pose for a picture……. 2000 feet underground!!!!! That is almost  ½ of a mile!</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500813"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132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rrowheads="1"/>
          </p:cNvSpPr>
          <p:nvPr>
            <p:ph idx="1"/>
          </p:nvPr>
        </p:nvSpPr>
        <p:spPr>
          <a:xfrm>
            <a:off x="304800" y="5410200"/>
            <a:ext cx="8540750" cy="1146175"/>
          </a:xfrm>
        </p:spPr>
        <p:txBody>
          <a:bodyPr/>
          <a:lstStyle/>
          <a:p>
            <a:pPr>
              <a:buFont typeface="Arial" charset="0"/>
              <a:buNone/>
            </a:pPr>
            <a:r>
              <a:rPr lang="en-US" sz="2800"/>
              <a:t>    3 miners waiting to use the primitive elevator to lower them into the mining shaft for a days work!</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6553200" cy="417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1005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did you see in the pictures?</a:t>
            </a:r>
            <a:endParaRPr lang="en-US" dirty="0"/>
          </a:p>
        </p:txBody>
      </p:sp>
      <p:sp>
        <p:nvSpPr>
          <p:cNvPr id="2" name="Title 1"/>
          <p:cNvSpPr>
            <a:spLocks noGrp="1"/>
          </p:cNvSpPr>
          <p:nvPr>
            <p:ph type="title"/>
          </p:nvPr>
        </p:nvSpPr>
        <p:spPr/>
        <p:txBody>
          <a:bodyPr/>
          <a:lstStyle/>
          <a:p>
            <a:r>
              <a:rPr lang="en-US" dirty="0" smtClean="0"/>
              <a:t>Working Conditions</a:t>
            </a:r>
            <a:endParaRPr lang="en-US" dirty="0"/>
          </a:p>
        </p:txBody>
      </p:sp>
    </p:spTree>
    <p:extLst>
      <p:ext uri="{BB962C8B-B14F-4D97-AF65-F5344CB8AC3E}">
        <p14:creationId xmlns:p14="http://schemas.microsoft.com/office/powerpoint/2010/main" val="4121781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12</TotalTime>
  <Words>337</Words>
  <Application>Microsoft Macintosh PowerPoint</Application>
  <PresentationFormat>On-screen Show (4:3)</PresentationFormat>
  <Paragraphs>29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Constantia</vt:lpstr>
      <vt:lpstr>Wingdings 2</vt:lpstr>
      <vt:lpstr>Arial</vt:lpstr>
      <vt:lpstr>Paper</vt:lpstr>
      <vt:lpstr>Labor and Unions During Industrialization </vt:lpstr>
      <vt:lpstr>PowerPoint Presentation</vt:lpstr>
      <vt:lpstr>Working Conditions- What do you see?</vt:lpstr>
      <vt:lpstr>PowerPoint Presentation</vt:lpstr>
      <vt:lpstr>PowerPoint Presentation</vt:lpstr>
      <vt:lpstr>Every year approximately 200 miners per mine died.  Here is an example of a cemetery where the industry that may have put them there in the background. </vt:lpstr>
      <vt:lpstr>A group of miners pose for a picture……. 2000 feet underground!!!!! That is almost  ½ of a mile!</vt:lpstr>
      <vt:lpstr>PowerPoint Presentation</vt:lpstr>
      <vt:lpstr>Working Conditions</vt:lpstr>
      <vt:lpstr>PowerPoint Presentation</vt:lpstr>
      <vt:lpstr>PowerPoint Presentation</vt:lpstr>
      <vt:lpstr>PowerPoint Presentation</vt:lpstr>
      <vt:lpstr>Here is a SIX year old girl working in a cotton mill</vt:lpstr>
      <vt:lpstr>Look carefully, what is missing?</vt:lpstr>
      <vt:lpstr>Daydreaming……. What is she thinking about?</vt:lpstr>
      <vt:lpstr>What occupational (job) hazards can you find in this picture?</vt:lpstr>
      <vt:lpstr>The taller boy standing to the right oversees the breaker boys who separate the coal from the stones during mining.  The machine used is moving quickly and they are not allowed to wear gloves!  Why might this be dangerous?</vt:lpstr>
      <vt:lpstr>Women in the Workplace</vt:lpstr>
      <vt:lpstr>Mom and children working together in the seafood industry!</vt:lpstr>
      <vt:lpstr>Women sewing in a garment factory.</vt:lpstr>
      <vt:lpstr>Women canning fruits in order to preserve them!</vt:lpstr>
      <vt:lpstr>PowerPoint Presentation</vt:lpstr>
    </vt:vector>
  </TitlesOfParts>
  <Company>Hudson High School</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and Unions During Industrialization </dc:title>
  <dc:creator>Victoria Vetter</dc:creator>
  <cp:lastModifiedBy>Microsoft Office User</cp:lastModifiedBy>
  <cp:revision>2</cp:revision>
  <dcterms:created xsi:type="dcterms:W3CDTF">2014-07-15T14:39:09Z</dcterms:created>
  <dcterms:modified xsi:type="dcterms:W3CDTF">2017-05-10T14:26:58Z</dcterms:modified>
</cp:coreProperties>
</file>