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7"/>
  </p:handout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6E84693-7F20-443D-B834-D893F517AB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65166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4803343 w 1000"/>
              <a:gd name="T3" fmla="*/ 0 h 1000"/>
              <a:gd name="T4" fmla="*/ 4803343 w 1000"/>
              <a:gd name="T5" fmla="*/ 109538 h 1000"/>
              <a:gd name="T6" fmla="*/ 0 w 1000"/>
              <a:gd name="T7" fmla="*/ 109538 h 1000"/>
              <a:gd name="T8" fmla="*/ 0 w 1000"/>
              <a:gd name="T9" fmla="*/ 0 h 1000"/>
              <a:gd name="T10" fmla="*/ 77724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7A9C40B-3B96-4072-A35F-8A94BBF7B9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354009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80F1A-CB4A-45D6-B07F-20EABC00B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264311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28E72-C4B2-4DF1-89CF-532C3D7152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460051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85E26-995B-44DD-B9B6-0B958AEDAF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988804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50226-20F0-47A4-AD2C-D598C4D89D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921510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D799E-AC16-4B1D-803D-D443832C16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913078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38213-296D-49BA-8353-102D731598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030749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16482-4A20-4B51-A24E-8C490246C6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617316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DE515-7FC9-44C8-A0D9-007934ACC6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695493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AC9D6-60E5-4FF2-A169-8D499F0E5B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105124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10D13-DF20-4F5A-B600-C4205A7956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748974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8AE9D-E0AA-4371-86A1-6E97D8B0C4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229886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4EAA4-7E29-41F5-A15D-ED3A13DB0A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050364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4655511 w 1000"/>
              <a:gd name="T3" fmla="*/ 0 h 1000"/>
              <a:gd name="T4" fmla="*/ 4655511 w 1000"/>
              <a:gd name="T5" fmla="*/ 109537 h 1000"/>
              <a:gd name="T6" fmla="*/ 0 w 1000"/>
              <a:gd name="T7" fmla="*/ 109537 h 1000"/>
              <a:gd name="T8" fmla="*/ 0 w 1000"/>
              <a:gd name="T9" fmla="*/ 0 h 1000"/>
              <a:gd name="T10" fmla="*/ 7958138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F35B16D-9B7B-4741-B472-57B540A50C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Volume of Cylinders &amp; Cones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i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 descr="Volume of Cylinders" title="Volume of Cylinders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Volume of Cylinders</a:t>
            </a:r>
          </a:p>
        </p:txBody>
      </p:sp>
      <p:sp>
        <p:nvSpPr>
          <p:cNvPr id="5123" name="Rectangle 3" descr="The formula to calculate the volume of a cylinder is:&#10;&#10;V=Bh" title="Cylinder Volume Formula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7769225" cy="4364038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hlink"/>
                </a:solidFill>
              </a:rPr>
              <a:t>V</a:t>
            </a:r>
            <a:r>
              <a:rPr lang="en-US" altLang="en-US" sz="2600" dirty="0" smtClean="0"/>
              <a:t>olume = </a:t>
            </a:r>
            <a:r>
              <a:rPr lang="en-US" altLang="en-US" b="1" i="1" dirty="0" smtClean="0">
                <a:solidFill>
                  <a:schemeClr val="hlink"/>
                </a:solidFill>
              </a:rPr>
              <a:t>B</a:t>
            </a:r>
            <a:r>
              <a:rPr lang="en-US" altLang="en-US" sz="2600" dirty="0" smtClean="0"/>
              <a:t>ase x </a:t>
            </a:r>
            <a:r>
              <a:rPr lang="en-US" altLang="en-US" b="1" i="1" dirty="0" smtClean="0">
                <a:solidFill>
                  <a:schemeClr val="hlink"/>
                </a:solidFill>
              </a:rPr>
              <a:t>h</a:t>
            </a:r>
            <a:r>
              <a:rPr lang="en-US" altLang="en-US" sz="2600" dirty="0" smtClean="0"/>
              <a:t>eight</a:t>
            </a:r>
          </a:p>
          <a:p>
            <a:pPr eaLnBrk="1" hangingPunct="1"/>
            <a:r>
              <a:rPr lang="en-US" altLang="en-US" b="1" dirty="0" smtClean="0">
                <a:solidFill>
                  <a:schemeClr val="hlink"/>
                </a:solidFill>
              </a:rPr>
              <a:t>V = </a:t>
            </a:r>
            <a:r>
              <a:rPr lang="en-US" altLang="en-US" b="1" i="1" dirty="0" err="1" smtClean="0">
                <a:solidFill>
                  <a:schemeClr val="hlink"/>
                </a:solidFill>
              </a:rPr>
              <a:t>Bh</a:t>
            </a:r>
            <a:r>
              <a:rPr lang="en-US" altLang="en-US" sz="2600" dirty="0" smtClean="0"/>
              <a:t> </a:t>
            </a:r>
          </a:p>
          <a:p>
            <a:pPr eaLnBrk="1" hangingPunct="1"/>
            <a:endParaRPr lang="en-US" altLang="en-US" sz="2600" dirty="0" smtClean="0"/>
          </a:p>
          <a:p>
            <a:pPr eaLnBrk="1" hangingPunct="1"/>
            <a:r>
              <a:rPr lang="en-US" altLang="en-US" b="1" i="1" dirty="0" smtClean="0">
                <a:solidFill>
                  <a:schemeClr val="hlink"/>
                </a:solidFill>
              </a:rPr>
              <a:t>B</a:t>
            </a:r>
            <a:r>
              <a:rPr lang="en-US" altLang="en-US" sz="2600" dirty="0" smtClean="0"/>
              <a:t>ase area = </a:t>
            </a:r>
            <a:r>
              <a:rPr lang="en-US" altLang="en-US" b="1" i="1" dirty="0" smtClean="0">
                <a:solidFill>
                  <a:schemeClr val="hlink"/>
                </a:solidFill>
                <a:sym typeface="Symbol" panose="05050102010706020507" pitchFamily="18" charset="2"/>
              </a:rPr>
              <a:t>r</a:t>
            </a:r>
            <a:r>
              <a:rPr lang="en-US" altLang="en-US" b="1" i="1" baseline="30000" dirty="0" smtClean="0">
                <a:solidFill>
                  <a:schemeClr val="hlink"/>
                </a:solidFill>
                <a:sym typeface="Symbol" panose="05050102010706020507" pitchFamily="18" charset="2"/>
              </a:rPr>
              <a:t>2</a:t>
            </a:r>
          </a:p>
          <a:p>
            <a:pPr eaLnBrk="1" hangingPunct="1"/>
            <a:endParaRPr lang="en-US" altLang="en-US" b="1" i="1" baseline="30000" dirty="0" smtClean="0">
              <a:solidFill>
                <a:schemeClr val="hlink"/>
              </a:solidFill>
              <a:sym typeface="Symbol" panose="05050102010706020507" pitchFamily="18" charset="2"/>
            </a:endParaRPr>
          </a:p>
        </p:txBody>
      </p:sp>
      <p:sp>
        <p:nvSpPr>
          <p:cNvPr id="5124" name="AutoShape 4" descr="Cylinder Shape" title="Cylinder"/>
          <p:cNvSpPr>
            <a:spLocks noChangeArrowheads="1"/>
          </p:cNvSpPr>
          <p:nvPr/>
        </p:nvSpPr>
        <p:spPr bwMode="auto">
          <a:xfrm>
            <a:off x="5494338" y="3429000"/>
            <a:ext cx="2265362" cy="2535238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4802188" y="4476750"/>
            <a:ext cx="438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3600" i="1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5128" name="Text Box 10"/>
          <p:cNvSpPr txBox="1">
            <a:spLocks noChangeArrowheads="1"/>
          </p:cNvSpPr>
          <p:nvPr/>
        </p:nvSpPr>
        <p:spPr bwMode="auto">
          <a:xfrm>
            <a:off x="6361113" y="2659063"/>
            <a:ext cx="4968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3600" i="1"/>
              <a:t>B</a:t>
            </a:r>
          </a:p>
        </p:txBody>
      </p:sp>
      <p:sp>
        <p:nvSpPr>
          <p:cNvPr id="5125" name="Line 5" descr="Radius Line" title="Radius Line"/>
          <p:cNvSpPr>
            <a:spLocks noChangeShapeType="1"/>
          </p:cNvSpPr>
          <p:nvPr/>
        </p:nvSpPr>
        <p:spPr bwMode="auto">
          <a:xfrm>
            <a:off x="6608763" y="3851275"/>
            <a:ext cx="1150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Text Box 7"/>
          <p:cNvSpPr txBox="1">
            <a:spLocks noChangeArrowheads="1"/>
          </p:cNvSpPr>
          <p:nvPr/>
        </p:nvSpPr>
        <p:spPr bwMode="auto">
          <a:xfrm>
            <a:off x="6846888" y="3287713"/>
            <a:ext cx="336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3600" i="1">
                <a:latin typeface="Arial" panose="020B0604020202020204" pitchFamily="34" charset="0"/>
              </a:rPr>
              <a:t>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Compare Cone and Cylinder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153400" cy="2098675"/>
          </a:xfrm>
        </p:spPr>
        <p:txBody>
          <a:bodyPr/>
          <a:lstStyle/>
          <a:p>
            <a:pPr eaLnBrk="1" hangingPunct="1"/>
            <a:r>
              <a:rPr lang="en-US" altLang="en-US" sz="2600" smtClean="0"/>
              <a:t>Use plastic space figures.</a:t>
            </a:r>
          </a:p>
          <a:p>
            <a:pPr eaLnBrk="1" hangingPunct="1"/>
            <a:r>
              <a:rPr lang="en-US" altLang="en-US" sz="2600" smtClean="0"/>
              <a:t>Fill cone with water.</a:t>
            </a:r>
          </a:p>
          <a:p>
            <a:pPr eaLnBrk="1" hangingPunct="1"/>
            <a:r>
              <a:rPr lang="en-US" altLang="en-US" sz="2600" smtClean="0"/>
              <a:t>Pour water into cylinder.</a:t>
            </a:r>
          </a:p>
          <a:p>
            <a:pPr eaLnBrk="1" hangingPunct="1"/>
            <a:r>
              <a:rPr lang="en-US" altLang="en-US" sz="2600" smtClean="0"/>
              <a:t>Repeat until cylinder is full.</a:t>
            </a:r>
          </a:p>
        </p:txBody>
      </p:sp>
      <p:grpSp>
        <p:nvGrpSpPr>
          <p:cNvPr id="6148" name="Group 32" descr="Cone &amp; Cylinder" title="Cone and Cylinder"/>
          <p:cNvGrpSpPr>
            <a:grpSpLocks/>
          </p:cNvGrpSpPr>
          <p:nvPr/>
        </p:nvGrpSpPr>
        <p:grpSpPr bwMode="auto">
          <a:xfrm>
            <a:off x="3590925" y="3697288"/>
            <a:ext cx="4975225" cy="2417762"/>
            <a:chOff x="2310" y="2329"/>
            <a:chExt cx="3134" cy="1523"/>
          </a:xfrm>
        </p:grpSpPr>
        <p:grpSp>
          <p:nvGrpSpPr>
            <p:cNvPr id="6149" name="Group 4"/>
            <p:cNvGrpSpPr>
              <a:grpSpLocks noChangeAspect="1"/>
            </p:cNvGrpSpPr>
            <p:nvPr/>
          </p:nvGrpSpPr>
          <p:grpSpPr bwMode="auto">
            <a:xfrm flipH="1">
              <a:off x="4415" y="2522"/>
              <a:ext cx="1029" cy="1330"/>
              <a:chOff x="3461" y="2160"/>
              <a:chExt cx="1427" cy="1597"/>
            </a:xfrm>
          </p:grpSpPr>
          <p:sp>
            <p:nvSpPr>
              <p:cNvPr id="6164" name="AutoShape 5"/>
              <p:cNvSpPr>
                <a:spLocks noChangeAspect="1" noChangeArrowheads="1"/>
              </p:cNvSpPr>
              <p:nvPr/>
            </p:nvSpPr>
            <p:spPr bwMode="auto">
              <a:xfrm>
                <a:off x="3461" y="2160"/>
                <a:ext cx="1427" cy="1597"/>
              </a:xfrm>
              <a:prstGeom prst="flowChartMagneticDisk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6165" name="Line 6"/>
              <p:cNvSpPr>
                <a:spLocks noChangeAspect="1" noChangeShapeType="1"/>
              </p:cNvSpPr>
              <p:nvPr/>
            </p:nvSpPr>
            <p:spPr bwMode="auto">
              <a:xfrm>
                <a:off x="4163" y="2426"/>
                <a:ext cx="72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150" name="Group 19"/>
            <p:cNvGrpSpPr>
              <a:grpSpLocks noChangeAspect="1"/>
            </p:cNvGrpSpPr>
            <p:nvPr/>
          </p:nvGrpSpPr>
          <p:grpSpPr bwMode="auto">
            <a:xfrm>
              <a:off x="2310" y="2570"/>
              <a:ext cx="1162" cy="1138"/>
              <a:chOff x="1666" y="2281"/>
              <a:chExt cx="1444" cy="1432"/>
            </a:xfrm>
          </p:grpSpPr>
          <p:grpSp>
            <p:nvGrpSpPr>
              <p:cNvPr id="6160" name="Group 18"/>
              <p:cNvGrpSpPr>
                <a:grpSpLocks noChangeAspect="1"/>
              </p:cNvGrpSpPr>
              <p:nvPr/>
            </p:nvGrpSpPr>
            <p:grpSpPr bwMode="auto">
              <a:xfrm>
                <a:off x="1666" y="2281"/>
                <a:ext cx="1444" cy="1432"/>
                <a:chOff x="1666" y="2281"/>
                <a:chExt cx="1444" cy="1432"/>
              </a:xfrm>
            </p:grpSpPr>
            <p:sp>
              <p:nvSpPr>
                <p:cNvPr id="6162" name="AutoShape 15"/>
                <p:cNvSpPr>
                  <a:spLocks noChangeAspect="1" noChangeArrowheads="1"/>
                </p:cNvSpPr>
                <p:nvPr/>
              </p:nvSpPr>
              <p:spPr bwMode="auto">
                <a:xfrm flipV="1">
                  <a:off x="1666" y="2529"/>
                  <a:ext cx="1440" cy="1184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6163" name="Oval 16"/>
                <p:cNvSpPr>
                  <a:spLocks noChangeAspect="1" noChangeArrowheads="1"/>
                </p:cNvSpPr>
                <p:nvPr/>
              </p:nvSpPr>
              <p:spPr bwMode="auto">
                <a:xfrm flipV="1">
                  <a:off x="1670" y="2281"/>
                  <a:ext cx="1440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sp>
            <p:nvSpPr>
              <p:cNvPr id="6161" name="Line 17"/>
              <p:cNvSpPr>
                <a:spLocks noChangeAspect="1" noChangeShapeType="1"/>
              </p:cNvSpPr>
              <p:nvPr/>
            </p:nvSpPr>
            <p:spPr bwMode="auto">
              <a:xfrm flipV="1">
                <a:off x="2387" y="2491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51" name="Text Box 20"/>
            <p:cNvSpPr txBox="1">
              <a:spLocks noChangeArrowheads="1"/>
            </p:cNvSpPr>
            <p:nvPr/>
          </p:nvSpPr>
          <p:spPr bwMode="auto">
            <a:xfrm>
              <a:off x="3064" y="2329"/>
              <a:ext cx="1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b="1" i="1">
                  <a:latin typeface="Arial" panose="020B0604020202020204" pitchFamily="34" charset="0"/>
                </a:rPr>
                <a:t>r</a:t>
              </a:r>
            </a:p>
          </p:txBody>
        </p:sp>
        <p:sp>
          <p:nvSpPr>
            <p:cNvPr id="6152" name="Text Box 21"/>
            <p:cNvSpPr txBox="1">
              <a:spLocks noChangeArrowheads="1"/>
            </p:cNvSpPr>
            <p:nvPr/>
          </p:nvSpPr>
          <p:spPr bwMode="auto">
            <a:xfrm>
              <a:off x="4573" y="2353"/>
              <a:ext cx="1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b="1" i="1">
                  <a:latin typeface="Arial" panose="020B0604020202020204" pitchFamily="34" charset="0"/>
                </a:rPr>
                <a:t>r</a:t>
              </a:r>
            </a:p>
          </p:txBody>
        </p:sp>
        <p:grpSp>
          <p:nvGrpSpPr>
            <p:cNvPr id="6153" name="Group 28"/>
            <p:cNvGrpSpPr>
              <a:grpSpLocks/>
            </p:cNvGrpSpPr>
            <p:nvPr/>
          </p:nvGrpSpPr>
          <p:grpSpPr bwMode="auto">
            <a:xfrm>
              <a:off x="3751" y="2740"/>
              <a:ext cx="339" cy="968"/>
              <a:chOff x="3630" y="2837"/>
              <a:chExt cx="339" cy="968"/>
            </a:xfrm>
          </p:grpSpPr>
          <p:grpSp>
            <p:nvGrpSpPr>
              <p:cNvPr id="6154" name="Group 22"/>
              <p:cNvGrpSpPr>
                <a:grpSpLocks/>
              </p:cNvGrpSpPr>
              <p:nvPr/>
            </p:nvGrpSpPr>
            <p:grpSpPr bwMode="auto">
              <a:xfrm>
                <a:off x="3630" y="2837"/>
                <a:ext cx="339" cy="968"/>
                <a:chOff x="336" y="1296"/>
                <a:chExt cx="336" cy="1783"/>
              </a:xfrm>
            </p:grpSpPr>
            <p:sp>
              <p:nvSpPr>
                <p:cNvPr id="6156" name="Line 23"/>
                <p:cNvSpPr>
                  <a:spLocks noChangeShapeType="1"/>
                </p:cNvSpPr>
                <p:nvPr/>
              </p:nvSpPr>
              <p:spPr bwMode="auto">
                <a:xfrm>
                  <a:off x="336" y="1296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57" name="Line 24"/>
                <p:cNvSpPr>
                  <a:spLocks noChangeShapeType="1"/>
                </p:cNvSpPr>
                <p:nvPr/>
              </p:nvSpPr>
              <p:spPr bwMode="auto">
                <a:xfrm>
                  <a:off x="336" y="3079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58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513" y="1313"/>
                  <a:ext cx="0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59" name="Line 26"/>
                <p:cNvSpPr>
                  <a:spLocks noChangeShapeType="1"/>
                </p:cNvSpPr>
                <p:nvPr/>
              </p:nvSpPr>
              <p:spPr bwMode="auto">
                <a:xfrm rot="10800000" flipV="1">
                  <a:off x="513" y="2479"/>
                  <a:ext cx="0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155" name="Text Box 27"/>
              <p:cNvSpPr txBox="1">
                <a:spLocks noChangeArrowheads="1"/>
              </p:cNvSpPr>
              <p:nvPr/>
            </p:nvSpPr>
            <p:spPr bwMode="auto">
              <a:xfrm>
                <a:off x="3707" y="3224"/>
                <a:ext cx="2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r>
                  <a:rPr lang="en-US" altLang="en-US" b="1" i="1">
                    <a:latin typeface="Arial" panose="020B0604020202020204" pitchFamily="34" charset="0"/>
                  </a:rPr>
                  <a:t>h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Volume of Cone?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4389438"/>
            <a:ext cx="5926137" cy="1630362"/>
          </a:xfrm>
        </p:spPr>
        <p:txBody>
          <a:bodyPr/>
          <a:lstStyle/>
          <a:p>
            <a:pPr eaLnBrk="1" hangingPunct="1"/>
            <a:r>
              <a:rPr lang="en-US" altLang="en-US" sz="2800" b="1" smtClean="0">
                <a:solidFill>
                  <a:schemeClr val="accent2"/>
                </a:solidFill>
              </a:rPr>
              <a:t>3</a:t>
            </a:r>
            <a:r>
              <a:rPr lang="en-US" altLang="en-US" sz="2800" smtClean="0"/>
              <a:t> cones fill the cylinder, so…</a:t>
            </a:r>
          </a:p>
          <a:p>
            <a:pPr eaLnBrk="1" hangingPunct="1"/>
            <a:r>
              <a:rPr lang="en-US" altLang="en-US" sz="2800" b="1" smtClean="0">
                <a:solidFill>
                  <a:schemeClr val="hlink"/>
                </a:solidFill>
              </a:rPr>
              <a:t>V</a:t>
            </a:r>
            <a:r>
              <a:rPr lang="en-US" altLang="en-US" sz="2800" smtClean="0"/>
              <a:t>olume = </a:t>
            </a:r>
            <a:r>
              <a:rPr lang="en-US" altLang="en-US" sz="4400" b="1" i="1" smtClean="0">
                <a:solidFill>
                  <a:schemeClr val="accent2"/>
                </a:solidFill>
                <a:cs typeface="Arial" panose="020B0604020202020204" pitchFamily="34" charset="0"/>
                <a:sym typeface="Symbol" panose="05050102010706020507" pitchFamily="18" charset="2"/>
              </a:rPr>
              <a:t>⅓</a:t>
            </a:r>
            <a:r>
              <a:rPr lang="en-US" altLang="en-US" sz="2800" smtClean="0"/>
              <a:t> </a:t>
            </a:r>
            <a:r>
              <a:rPr lang="en-US" altLang="en-US" sz="2800" b="1" i="1" smtClean="0">
                <a:solidFill>
                  <a:schemeClr val="hlink"/>
                </a:solidFill>
              </a:rPr>
              <a:t>B</a:t>
            </a:r>
            <a:r>
              <a:rPr lang="en-US" altLang="en-US" sz="2800" smtClean="0"/>
              <a:t>ase x </a:t>
            </a:r>
            <a:r>
              <a:rPr lang="en-US" altLang="en-US" sz="2800" b="1" i="1" smtClean="0">
                <a:solidFill>
                  <a:schemeClr val="hlink"/>
                </a:solidFill>
              </a:rPr>
              <a:t>h</a:t>
            </a:r>
            <a:r>
              <a:rPr lang="en-US" altLang="en-US" sz="2800" smtClean="0"/>
              <a:t>eight</a:t>
            </a:r>
          </a:p>
        </p:txBody>
      </p:sp>
      <p:grpSp>
        <p:nvGrpSpPr>
          <p:cNvPr id="7174" name="Group 36" descr="3 cones, 2 are inverted and 1 is right side up" title="3 Cones"/>
          <p:cNvGrpSpPr>
            <a:grpSpLocks/>
          </p:cNvGrpSpPr>
          <p:nvPr/>
        </p:nvGrpSpPr>
        <p:grpSpPr bwMode="auto">
          <a:xfrm>
            <a:off x="962025" y="2055813"/>
            <a:ext cx="3648075" cy="2235200"/>
            <a:chOff x="388" y="1295"/>
            <a:chExt cx="2298" cy="1408"/>
          </a:xfrm>
        </p:grpSpPr>
        <p:grpSp>
          <p:nvGrpSpPr>
            <p:cNvPr id="7175" name="Group 29"/>
            <p:cNvGrpSpPr>
              <a:grpSpLocks/>
            </p:cNvGrpSpPr>
            <p:nvPr/>
          </p:nvGrpSpPr>
          <p:grpSpPr bwMode="auto">
            <a:xfrm>
              <a:off x="1644" y="1295"/>
              <a:ext cx="1042" cy="1311"/>
              <a:chOff x="2426" y="1295"/>
              <a:chExt cx="1042" cy="1311"/>
            </a:xfrm>
          </p:grpSpPr>
          <p:sp>
            <p:nvSpPr>
              <p:cNvPr id="7182" name="AutoShape 6"/>
              <p:cNvSpPr>
                <a:spLocks noChangeAspect="1" noChangeArrowheads="1"/>
              </p:cNvSpPr>
              <p:nvPr/>
            </p:nvSpPr>
            <p:spPr bwMode="auto">
              <a:xfrm flipV="1">
                <a:off x="2426" y="1494"/>
                <a:ext cx="1042" cy="1112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183" name="Oval 7"/>
              <p:cNvSpPr>
                <a:spLocks noChangeAspect="1" noChangeArrowheads="1"/>
              </p:cNvSpPr>
              <p:nvPr/>
            </p:nvSpPr>
            <p:spPr bwMode="auto">
              <a:xfrm flipV="1">
                <a:off x="2432" y="1295"/>
                <a:ext cx="1031" cy="40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7176" name="Group 30"/>
            <p:cNvGrpSpPr>
              <a:grpSpLocks/>
            </p:cNvGrpSpPr>
            <p:nvPr/>
          </p:nvGrpSpPr>
          <p:grpSpPr bwMode="auto">
            <a:xfrm>
              <a:off x="388" y="1295"/>
              <a:ext cx="1042" cy="1311"/>
              <a:chOff x="2426" y="1295"/>
              <a:chExt cx="1042" cy="1311"/>
            </a:xfrm>
          </p:grpSpPr>
          <p:sp>
            <p:nvSpPr>
              <p:cNvPr id="7180" name="AutoShape 31"/>
              <p:cNvSpPr>
                <a:spLocks noChangeAspect="1" noChangeArrowheads="1"/>
              </p:cNvSpPr>
              <p:nvPr/>
            </p:nvSpPr>
            <p:spPr bwMode="auto">
              <a:xfrm flipV="1">
                <a:off x="2426" y="1494"/>
                <a:ext cx="1042" cy="1112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181" name="Oval 32"/>
              <p:cNvSpPr>
                <a:spLocks noChangeAspect="1" noChangeArrowheads="1"/>
              </p:cNvSpPr>
              <p:nvPr/>
            </p:nvSpPr>
            <p:spPr bwMode="auto">
              <a:xfrm flipV="1">
                <a:off x="2432" y="1295"/>
                <a:ext cx="1031" cy="40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7177" name="Group 33"/>
            <p:cNvGrpSpPr>
              <a:grpSpLocks/>
            </p:cNvGrpSpPr>
            <p:nvPr/>
          </p:nvGrpSpPr>
          <p:grpSpPr bwMode="auto">
            <a:xfrm rot="10800000">
              <a:off x="1017" y="1392"/>
              <a:ext cx="1042" cy="1311"/>
              <a:chOff x="2426" y="1295"/>
              <a:chExt cx="1042" cy="1311"/>
            </a:xfrm>
          </p:grpSpPr>
          <p:sp>
            <p:nvSpPr>
              <p:cNvPr id="7178" name="AutoShape 34"/>
              <p:cNvSpPr>
                <a:spLocks noChangeAspect="1" noChangeArrowheads="1"/>
              </p:cNvSpPr>
              <p:nvPr/>
            </p:nvSpPr>
            <p:spPr bwMode="auto">
              <a:xfrm flipV="1">
                <a:off x="2426" y="1494"/>
                <a:ext cx="1042" cy="1112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179" name="Oval 35"/>
              <p:cNvSpPr>
                <a:spLocks noChangeAspect="1" noChangeArrowheads="1"/>
              </p:cNvSpPr>
              <p:nvPr/>
            </p:nvSpPr>
            <p:spPr bwMode="auto">
              <a:xfrm flipV="1">
                <a:off x="2432" y="1295"/>
                <a:ext cx="1031" cy="40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</p:grpSp>
      <p:sp>
        <p:nvSpPr>
          <p:cNvPr id="7172" name="Text Box 19"/>
          <p:cNvSpPr txBox="1">
            <a:spLocks noChangeArrowheads="1"/>
          </p:cNvSpPr>
          <p:nvPr/>
        </p:nvSpPr>
        <p:spPr bwMode="auto">
          <a:xfrm>
            <a:off x="5110163" y="2293938"/>
            <a:ext cx="6413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4400"/>
              <a:t>=</a:t>
            </a:r>
          </a:p>
        </p:txBody>
      </p:sp>
      <p:sp>
        <p:nvSpPr>
          <p:cNvPr id="7173" name="AutoShape 21" descr="Cylinder" title="Cylinder"/>
          <p:cNvSpPr>
            <a:spLocks noChangeAspect="1" noChangeArrowheads="1"/>
          </p:cNvSpPr>
          <p:nvPr/>
        </p:nvSpPr>
        <p:spPr bwMode="auto">
          <a:xfrm flipH="1">
            <a:off x="6338888" y="2047875"/>
            <a:ext cx="1633537" cy="2111375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Volume of Cone</a:t>
            </a:r>
          </a:p>
        </p:txBody>
      </p:sp>
      <p:sp>
        <p:nvSpPr>
          <p:cNvPr id="8195" name="Rectangle 2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3 cones fill the cylinder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b="1" smtClean="0">
                <a:solidFill>
                  <a:schemeClr val="hlink"/>
                </a:solidFill>
              </a:rPr>
              <a:t>V</a:t>
            </a:r>
            <a:r>
              <a:rPr lang="en-US" altLang="en-US" sz="2600" smtClean="0"/>
              <a:t>olume = </a:t>
            </a:r>
            <a:r>
              <a:rPr lang="en-US" altLang="en-US" sz="2600" b="1" i="1" smtClean="0">
                <a:solidFill>
                  <a:schemeClr val="accent2"/>
                </a:solidFill>
                <a:cs typeface="Arial" panose="020B0604020202020204" pitchFamily="34" charset="0"/>
                <a:sym typeface="Symbol" panose="05050102010706020507" pitchFamily="18" charset="2"/>
              </a:rPr>
              <a:t>⅓</a:t>
            </a:r>
            <a:r>
              <a:rPr lang="en-US" altLang="en-US" sz="2600" smtClean="0"/>
              <a:t> </a:t>
            </a:r>
            <a:r>
              <a:rPr lang="en-US" altLang="en-US" sz="2600" b="1" i="1" smtClean="0">
                <a:solidFill>
                  <a:schemeClr val="hlink"/>
                </a:solidFill>
              </a:rPr>
              <a:t>B</a:t>
            </a:r>
            <a:r>
              <a:rPr lang="en-US" altLang="en-US" sz="2600" smtClean="0"/>
              <a:t>ase x </a:t>
            </a:r>
            <a:r>
              <a:rPr lang="en-US" altLang="en-US" sz="2600" b="1" i="1" smtClean="0">
                <a:solidFill>
                  <a:schemeClr val="hlink"/>
                </a:solidFill>
              </a:rPr>
              <a:t>h</a:t>
            </a:r>
            <a:r>
              <a:rPr lang="en-US" altLang="en-US" sz="2600" smtClean="0"/>
              <a:t>eight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b="1" smtClean="0">
                <a:solidFill>
                  <a:schemeClr val="hlink"/>
                </a:solidFill>
              </a:rPr>
              <a:t>V = </a:t>
            </a:r>
            <a:r>
              <a:rPr lang="en-US" altLang="en-US" sz="2600" b="1" i="1" smtClean="0">
                <a:solidFill>
                  <a:schemeClr val="hlin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⅓</a:t>
            </a:r>
            <a:r>
              <a:rPr lang="en-US" altLang="en-US" sz="2600" b="1" smtClean="0">
                <a:solidFill>
                  <a:schemeClr val="hlink"/>
                </a:solidFill>
              </a:rPr>
              <a:t> </a:t>
            </a:r>
            <a:r>
              <a:rPr lang="en-US" altLang="en-US" sz="2600" b="1" i="1" smtClean="0">
                <a:solidFill>
                  <a:schemeClr val="hlink"/>
                </a:solidFill>
              </a:rPr>
              <a:t>Bh</a:t>
            </a:r>
            <a:r>
              <a:rPr lang="en-US" altLang="en-US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b="1" i="1" smtClean="0">
                <a:solidFill>
                  <a:schemeClr val="hlink"/>
                </a:solidFill>
              </a:rPr>
              <a:t>B</a:t>
            </a:r>
            <a:r>
              <a:rPr lang="en-US" altLang="en-US" sz="2600" smtClean="0"/>
              <a:t>ase area = </a:t>
            </a:r>
            <a:r>
              <a:rPr lang="en-US" altLang="en-US" sz="2600" b="1" i="1" smtClean="0">
                <a:solidFill>
                  <a:schemeClr val="hlink"/>
                </a:solidFill>
                <a:sym typeface="Symbol" panose="05050102010706020507" pitchFamily="18" charset="2"/>
              </a:rPr>
              <a:t>r</a:t>
            </a:r>
            <a:r>
              <a:rPr lang="en-US" altLang="en-US" sz="2600" b="1" i="1" baseline="30000" smtClean="0">
                <a:solidFill>
                  <a:schemeClr val="hlink"/>
                </a:solidFill>
                <a:sym typeface="Symbol" panose="05050102010706020507" pitchFamily="18" charset="2"/>
              </a:rPr>
              <a:t>2</a:t>
            </a:r>
          </a:p>
          <a:p>
            <a:pPr eaLnBrk="1" hangingPunct="1">
              <a:lnSpc>
                <a:spcPct val="90000"/>
              </a:lnSpc>
            </a:pPr>
            <a:endParaRPr lang="en-US" altLang="en-US" sz="2600" b="1" i="1" baseline="30000" smtClean="0">
              <a:solidFill>
                <a:schemeClr val="hlink"/>
              </a:solidFill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600" b="1" i="1" baseline="30000" smtClean="0">
              <a:solidFill>
                <a:schemeClr val="hlink"/>
              </a:solidFill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600" b="1" i="1" baseline="30000" smtClean="0">
              <a:solidFill>
                <a:schemeClr val="hlink"/>
              </a:solidFill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600" i="1" smtClean="0">
                <a:sym typeface="Symbol" panose="05050102010706020507" pitchFamily="18" charset="2"/>
              </a:rPr>
              <a:t>V = </a:t>
            </a:r>
            <a:r>
              <a:rPr lang="en-US" altLang="en-US" sz="2600" i="1" smtClean="0">
                <a:cs typeface="Arial" panose="020B0604020202020204" pitchFamily="34" charset="0"/>
                <a:sym typeface="Symbol" panose="05050102010706020507" pitchFamily="18" charset="2"/>
              </a:rPr>
              <a:t>⅓</a:t>
            </a:r>
            <a:r>
              <a:rPr lang="en-US" altLang="en-US" sz="2600" i="1" smtClean="0">
                <a:sym typeface="Symbol" panose="05050102010706020507" pitchFamily="18" charset="2"/>
              </a:rPr>
              <a:t> (  </a:t>
            </a:r>
            <a:r>
              <a:rPr lang="en-US" altLang="en-US" sz="3900" i="1" baseline="30000" smtClean="0">
                <a:cs typeface="Arial" panose="020B0604020202020204" pitchFamily="34" charset="0"/>
                <a:sym typeface="Symbol" panose="05050102010706020507" pitchFamily="18" charset="2"/>
              </a:rPr>
              <a:t>. </a:t>
            </a:r>
            <a:r>
              <a:rPr lang="en-US" altLang="en-US" sz="2600" i="1" smtClean="0">
                <a:cs typeface="Arial" panose="020B0604020202020204" pitchFamily="34" charset="0"/>
                <a:sym typeface="Symbol" panose="05050102010706020507" pitchFamily="18" charset="2"/>
              </a:rPr>
              <a:t>2.5 </a:t>
            </a:r>
            <a:r>
              <a:rPr lang="en-US" altLang="en-US" sz="2600" i="1" baseline="30000" smtClean="0"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en-US" sz="2600" i="1" smtClean="0">
                <a:cs typeface="Arial" panose="020B0604020202020204" pitchFamily="34" charset="0"/>
                <a:sym typeface="Symbol" panose="05050102010706020507" pitchFamily="18" charset="2"/>
              </a:rPr>
              <a:t>)</a:t>
            </a:r>
            <a:r>
              <a:rPr lang="en-US" altLang="en-US" sz="2600" i="1" smtClean="0">
                <a:sym typeface="Symbol" panose="05050102010706020507" pitchFamily="18" charset="2"/>
              </a:rPr>
              <a:t> </a:t>
            </a:r>
            <a:r>
              <a:rPr lang="en-US" altLang="en-US" sz="3900" i="1" baseline="30000" smtClean="0">
                <a:cs typeface="Arial" panose="020B0604020202020204" pitchFamily="34" charset="0"/>
                <a:sym typeface="Symbol" panose="05050102010706020507" pitchFamily="18" charset="2"/>
              </a:rPr>
              <a:t>. </a:t>
            </a:r>
            <a:r>
              <a:rPr lang="en-US" altLang="en-US" sz="2600" i="1" smtClean="0">
                <a:cs typeface="Arial" panose="020B0604020202020204" pitchFamily="34" charset="0"/>
                <a:sym typeface="Symbol" panose="05050102010706020507" pitchFamily="18" charset="2"/>
              </a:rPr>
              <a:t>7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i="1" smtClean="0">
                <a:sym typeface="Symbol" panose="05050102010706020507" pitchFamily="18" charset="2"/>
              </a:rPr>
              <a:t>V = </a:t>
            </a:r>
            <a:r>
              <a:rPr lang="en-US" altLang="en-US" sz="2600" i="1" smtClean="0">
                <a:cs typeface="Arial" panose="020B0604020202020204" pitchFamily="34" charset="0"/>
                <a:sym typeface="Symbol" panose="05050102010706020507" pitchFamily="18" charset="2"/>
              </a:rPr>
              <a:t>⅓</a:t>
            </a:r>
            <a:r>
              <a:rPr lang="en-US" altLang="en-US" sz="2600" i="1" smtClean="0">
                <a:sym typeface="Symbol" panose="05050102010706020507" pitchFamily="18" charset="2"/>
              </a:rPr>
              <a:t> 3.14  </a:t>
            </a:r>
            <a:r>
              <a:rPr lang="en-US" altLang="en-US" sz="3900" i="1" baseline="30000" smtClean="0">
                <a:cs typeface="Arial" panose="020B0604020202020204" pitchFamily="34" charset="0"/>
                <a:sym typeface="Symbol" panose="05050102010706020507" pitchFamily="18" charset="2"/>
              </a:rPr>
              <a:t>. </a:t>
            </a:r>
            <a:r>
              <a:rPr lang="en-US" altLang="en-US" sz="2600" i="1" smtClean="0">
                <a:cs typeface="Arial" panose="020B0604020202020204" pitchFamily="34" charset="0"/>
                <a:sym typeface="Symbol" panose="05050102010706020507" pitchFamily="18" charset="2"/>
              </a:rPr>
              <a:t>6.25</a:t>
            </a:r>
            <a:r>
              <a:rPr lang="en-US" altLang="en-US" sz="2600" i="1" smtClean="0">
                <a:sym typeface="Symbol" panose="05050102010706020507" pitchFamily="18" charset="2"/>
              </a:rPr>
              <a:t> </a:t>
            </a:r>
            <a:r>
              <a:rPr lang="en-US" altLang="en-US" sz="3900" i="1" baseline="30000" smtClean="0">
                <a:cs typeface="Arial" panose="020B0604020202020204" pitchFamily="34" charset="0"/>
                <a:sym typeface="Symbol" panose="05050102010706020507" pitchFamily="18" charset="2"/>
              </a:rPr>
              <a:t>. </a:t>
            </a:r>
            <a:r>
              <a:rPr lang="en-US" altLang="en-US" sz="2600" i="1" smtClean="0">
                <a:cs typeface="Arial" panose="020B0604020202020204" pitchFamily="34" charset="0"/>
                <a:sym typeface="Symbol" panose="05050102010706020507" pitchFamily="18" charset="2"/>
              </a:rPr>
              <a:t>7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b="1" i="1" smtClean="0">
                <a:sym typeface="Symbol" panose="05050102010706020507" pitchFamily="18" charset="2"/>
              </a:rPr>
              <a:t>V = </a:t>
            </a:r>
            <a:r>
              <a:rPr lang="en-US" altLang="en-US" sz="2600" b="1" i="1" smtClean="0">
                <a:cs typeface="Arial" panose="020B0604020202020204" pitchFamily="34" charset="0"/>
                <a:sym typeface="Symbol" panose="05050102010706020507" pitchFamily="18" charset="2"/>
              </a:rPr>
              <a:t>45.79 cm</a:t>
            </a:r>
            <a:r>
              <a:rPr lang="en-US" altLang="en-US" sz="2600" b="1" i="1" baseline="30000" smtClean="0">
                <a:cs typeface="Arial" panose="020B0604020202020204" pitchFamily="34" charset="0"/>
                <a:sym typeface="Symbol" panose="05050102010706020507" pitchFamily="18" charset="2"/>
              </a:rPr>
              <a:t>3</a:t>
            </a:r>
            <a:endParaRPr lang="en-US" altLang="en-US" smtClean="0"/>
          </a:p>
        </p:txBody>
      </p:sp>
      <p:grpSp>
        <p:nvGrpSpPr>
          <p:cNvPr id="8196" name="Group 22" descr="Cone" title="Cone"/>
          <p:cNvGrpSpPr>
            <a:grpSpLocks/>
          </p:cNvGrpSpPr>
          <p:nvPr/>
        </p:nvGrpSpPr>
        <p:grpSpPr bwMode="auto">
          <a:xfrm>
            <a:off x="5710238" y="2057400"/>
            <a:ext cx="2971800" cy="3832225"/>
            <a:chOff x="3597" y="1296"/>
            <a:chExt cx="1872" cy="2414"/>
          </a:xfrm>
        </p:grpSpPr>
        <p:grpSp>
          <p:nvGrpSpPr>
            <p:cNvPr id="8197" name="Group 18"/>
            <p:cNvGrpSpPr>
              <a:grpSpLocks/>
            </p:cNvGrpSpPr>
            <p:nvPr/>
          </p:nvGrpSpPr>
          <p:grpSpPr bwMode="auto">
            <a:xfrm>
              <a:off x="4029" y="1314"/>
              <a:ext cx="1440" cy="2046"/>
              <a:chOff x="768" y="1314"/>
              <a:chExt cx="1440" cy="2046"/>
            </a:xfrm>
          </p:grpSpPr>
          <p:grpSp>
            <p:nvGrpSpPr>
              <p:cNvPr id="8205" name="Group 17"/>
              <p:cNvGrpSpPr>
                <a:grpSpLocks/>
              </p:cNvGrpSpPr>
              <p:nvPr/>
            </p:nvGrpSpPr>
            <p:grpSpPr bwMode="auto">
              <a:xfrm>
                <a:off x="768" y="1314"/>
                <a:ext cx="1440" cy="2046"/>
                <a:chOff x="768" y="1314"/>
                <a:chExt cx="1440" cy="2046"/>
              </a:xfrm>
            </p:grpSpPr>
            <p:sp>
              <p:nvSpPr>
                <p:cNvPr id="8207" name="AutoShape 5"/>
                <p:cNvSpPr>
                  <a:spLocks noChangeArrowheads="1"/>
                </p:cNvSpPr>
                <p:nvPr/>
              </p:nvSpPr>
              <p:spPr bwMode="auto">
                <a:xfrm>
                  <a:off x="768" y="1314"/>
                  <a:ext cx="1440" cy="1727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8208" name="Oval 4"/>
                <p:cNvSpPr>
                  <a:spLocks noChangeArrowheads="1"/>
                </p:cNvSpPr>
                <p:nvPr/>
              </p:nvSpPr>
              <p:spPr bwMode="auto">
                <a:xfrm>
                  <a:off x="768" y="2784"/>
                  <a:ext cx="1440" cy="57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sp>
            <p:nvSpPr>
              <p:cNvPr id="8206" name="Line 7"/>
              <p:cNvSpPr>
                <a:spLocks noChangeShapeType="1"/>
              </p:cNvSpPr>
              <p:nvPr/>
            </p:nvSpPr>
            <p:spPr bwMode="auto">
              <a:xfrm>
                <a:off x="1485" y="3054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198" name="Text Box 10"/>
            <p:cNvSpPr txBox="1">
              <a:spLocks noChangeArrowheads="1"/>
            </p:cNvSpPr>
            <p:nvPr/>
          </p:nvSpPr>
          <p:spPr bwMode="auto">
            <a:xfrm>
              <a:off x="4701" y="3479"/>
              <a:ext cx="7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i="1">
                  <a:latin typeface="Arial" panose="020B0604020202020204" pitchFamily="34" charset="0"/>
                </a:rPr>
                <a:t>r</a:t>
              </a:r>
              <a:r>
                <a:rPr lang="en-US" altLang="en-US">
                  <a:latin typeface="Arial" panose="020B0604020202020204" pitchFamily="34" charset="0"/>
                </a:rPr>
                <a:t> =2.5 cm</a:t>
              </a:r>
            </a:p>
          </p:txBody>
        </p:sp>
        <p:grpSp>
          <p:nvGrpSpPr>
            <p:cNvPr id="8199" name="Group 19"/>
            <p:cNvGrpSpPr>
              <a:grpSpLocks/>
            </p:cNvGrpSpPr>
            <p:nvPr/>
          </p:nvGrpSpPr>
          <p:grpSpPr bwMode="auto">
            <a:xfrm>
              <a:off x="3597" y="1296"/>
              <a:ext cx="336" cy="1783"/>
              <a:chOff x="336" y="1296"/>
              <a:chExt cx="336" cy="1783"/>
            </a:xfrm>
          </p:grpSpPr>
          <p:sp>
            <p:nvSpPr>
              <p:cNvPr id="8201" name="Line 11"/>
              <p:cNvSpPr>
                <a:spLocks noChangeShapeType="1"/>
              </p:cNvSpPr>
              <p:nvPr/>
            </p:nvSpPr>
            <p:spPr bwMode="auto">
              <a:xfrm>
                <a:off x="336" y="1296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2" name="Line 12"/>
              <p:cNvSpPr>
                <a:spLocks noChangeShapeType="1"/>
              </p:cNvSpPr>
              <p:nvPr/>
            </p:nvSpPr>
            <p:spPr bwMode="auto">
              <a:xfrm>
                <a:off x="336" y="3079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3" name="Line 14"/>
              <p:cNvSpPr>
                <a:spLocks noChangeShapeType="1"/>
              </p:cNvSpPr>
              <p:nvPr/>
            </p:nvSpPr>
            <p:spPr bwMode="auto">
              <a:xfrm flipV="1">
                <a:off x="513" y="1313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4" name="Line 15"/>
              <p:cNvSpPr>
                <a:spLocks noChangeShapeType="1"/>
              </p:cNvSpPr>
              <p:nvPr/>
            </p:nvSpPr>
            <p:spPr bwMode="auto">
              <a:xfrm rot="10800000" flipV="1">
                <a:off x="513" y="2479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00" name="Text Box 16"/>
            <p:cNvSpPr txBox="1">
              <a:spLocks noChangeArrowheads="1"/>
            </p:cNvSpPr>
            <p:nvPr/>
          </p:nvSpPr>
          <p:spPr bwMode="auto">
            <a:xfrm>
              <a:off x="3615" y="1991"/>
              <a:ext cx="6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i="1">
                  <a:latin typeface="Arial" panose="020B0604020202020204" pitchFamily="34" charset="0"/>
                </a:rPr>
                <a:t>h</a:t>
              </a:r>
              <a:r>
                <a:rPr lang="en-US" altLang="en-US">
                  <a:latin typeface="Arial" panose="020B0604020202020204" pitchFamily="34" charset="0"/>
                </a:rPr>
                <a:t> = 7 cm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1584</TotalTime>
  <Words>125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Symbol</vt:lpstr>
      <vt:lpstr>Verdana</vt:lpstr>
      <vt:lpstr>Wingdings</vt:lpstr>
      <vt:lpstr>Profile</vt:lpstr>
      <vt:lpstr>Volume of Cylinders &amp; Cones</vt:lpstr>
      <vt:lpstr>Volume of Cylinders</vt:lpstr>
      <vt:lpstr>Compare Cone and Cylinder</vt:lpstr>
      <vt:lpstr>Volume of Cone?</vt:lpstr>
      <vt:lpstr>Volume of Cone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Volume of Cones and Pyramids</dc:title>
  <dc:creator>Michael Buchman</dc:creator>
  <cp:lastModifiedBy>LaRusso, Randy@Curriculum and Instructional Services</cp:lastModifiedBy>
  <cp:revision>28</cp:revision>
  <dcterms:created xsi:type="dcterms:W3CDTF">2002-11-26T22:41:32Z</dcterms:created>
  <dcterms:modified xsi:type="dcterms:W3CDTF">2017-08-24T13:15:56Z</dcterms:modified>
</cp:coreProperties>
</file>