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4" r:id="rId2"/>
  </p:sldMasterIdLst>
  <p:handoutMasterIdLst>
    <p:handoutMasterId r:id="rId34"/>
  </p:handoutMasterIdLst>
  <p:sldIdLst>
    <p:sldId id="256" r:id="rId3"/>
    <p:sldId id="257" r:id="rId4"/>
    <p:sldId id="258" r:id="rId5"/>
    <p:sldId id="259" r:id="rId6"/>
    <p:sldId id="260" r:id="rId7"/>
    <p:sldId id="261" r:id="rId8"/>
    <p:sldId id="288" r:id="rId9"/>
    <p:sldId id="263" r:id="rId10"/>
    <p:sldId id="264" r:id="rId11"/>
    <p:sldId id="265" r:id="rId12"/>
    <p:sldId id="266" r:id="rId13"/>
    <p:sldId id="267" r:id="rId14"/>
    <p:sldId id="268" r:id="rId15"/>
    <p:sldId id="269" r:id="rId16"/>
    <p:sldId id="271" r:id="rId17"/>
    <p:sldId id="270"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66FF"/>
    <a:srgbClr val="9797DD"/>
    <a:srgbClr val="00EE00"/>
    <a:srgbClr val="FF6600"/>
    <a:srgbClr val="FF2F2F"/>
    <a:srgbClr val="FF2D2D"/>
    <a:srgbClr val="7575D1"/>
    <a:srgbClr val="FFFF66"/>
    <a:srgbClr val="7B7BD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588"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613C4367-0529-4908-9ECF-EE8E616F1799}" type="datetimeFigureOut">
              <a:rPr lang="en-US" smtClean="0"/>
              <a:t>5/10/2017</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3C13F49D-72A1-4BC2-8C22-DB57004FA74C}" type="slidenum">
              <a:rPr lang="en-US" smtClean="0"/>
              <a:t>‹#›</a:t>
            </a:fld>
            <a:endParaRPr lang="en-US"/>
          </a:p>
        </p:txBody>
      </p:sp>
    </p:spTree>
    <p:extLst>
      <p:ext uri="{BB962C8B-B14F-4D97-AF65-F5344CB8AC3E}">
        <p14:creationId xmlns:p14="http://schemas.microsoft.com/office/powerpoint/2010/main" val="290555942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5ADFD06-EF2A-4818-9696-CD2E4579CA1D}" type="slidenum">
              <a:rPr lang="en-US" altLang="en-US"/>
              <a:pPr>
                <a:defRPr/>
              </a:pPr>
              <a:t>‹#›</a:t>
            </a:fld>
            <a:endParaRPr lang="en-US" altLang="en-US"/>
          </a:p>
        </p:txBody>
      </p:sp>
    </p:spTree>
    <p:extLst>
      <p:ext uri="{BB962C8B-B14F-4D97-AF65-F5344CB8AC3E}">
        <p14:creationId xmlns:p14="http://schemas.microsoft.com/office/powerpoint/2010/main" val="952159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CBA527B-981A-46A6-AF40-8A1BBC3E723E}" type="slidenum">
              <a:rPr lang="en-US" altLang="en-US"/>
              <a:pPr>
                <a:defRPr/>
              </a:pPr>
              <a:t>‹#›</a:t>
            </a:fld>
            <a:endParaRPr lang="en-US" altLang="en-US"/>
          </a:p>
        </p:txBody>
      </p:sp>
    </p:spTree>
    <p:extLst>
      <p:ext uri="{BB962C8B-B14F-4D97-AF65-F5344CB8AC3E}">
        <p14:creationId xmlns:p14="http://schemas.microsoft.com/office/powerpoint/2010/main" val="17391890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5D26D04A-82F0-4BAB-8CA2-72745FF17E14}" type="slidenum">
              <a:rPr lang="en-US" altLang="en-US"/>
              <a:pPr>
                <a:defRPr/>
              </a:pPr>
              <a:t>‹#›</a:t>
            </a:fld>
            <a:endParaRPr lang="en-US" altLang="en-US"/>
          </a:p>
        </p:txBody>
      </p:sp>
    </p:spTree>
    <p:extLst>
      <p:ext uri="{BB962C8B-B14F-4D97-AF65-F5344CB8AC3E}">
        <p14:creationId xmlns:p14="http://schemas.microsoft.com/office/powerpoint/2010/main" val="6547479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8229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7200" y="3938588"/>
            <a:ext cx="8229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46AC23BE-7439-452A-91D3-902C977479AC}" type="slidenum">
              <a:rPr lang="en-US" altLang="en-US"/>
              <a:pPr>
                <a:defRPr/>
              </a:pPr>
              <a:t>‹#›</a:t>
            </a:fld>
            <a:endParaRPr lang="en-US" altLang="en-US"/>
          </a:p>
        </p:txBody>
      </p:sp>
    </p:spTree>
    <p:extLst>
      <p:ext uri="{BB962C8B-B14F-4D97-AF65-F5344CB8AC3E}">
        <p14:creationId xmlns:p14="http://schemas.microsoft.com/office/powerpoint/2010/main" val="35973058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eaLnBrk="1" hangingPunct="1">
              <a:defRPr/>
            </a:lvl1pPr>
          </a:lstStyle>
          <a:p>
            <a:pPr>
              <a:defRPr/>
            </a:pPr>
            <a:endParaRPr lang="en-US" alt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eaLnBrk="1" hangingPunct="1">
              <a:defRPr/>
            </a:lvl1pPr>
          </a:lstStyle>
          <a:p>
            <a:pPr>
              <a:defRPr/>
            </a:pPr>
            <a:endParaRPr lang="en-US" altLang="en-US"/>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eaLnBrk="1" hangingPunct="1">
              <a:defRPr/>
            </a:lvl1pPr>
          </a:lstStyle>
          <a:p>
            <a:pPr>
              <a:defRPr/>
            </a:pPr>
            <a:fld id="{4063F681-EF3E-4B97-9079-3F6F3E68D13E}" type="slidenum">
              <a:rPr lang="en-US" altLang="en-US"/>
              <a:pPr>
                <a:defRPr/>
              </a:pPr>
              <a:t>‹#›</a:t>
            </a:fld>
            <a:endParaRPr lang="en-US" altLang="en-US"/>
          </a:p>
        </p:txBody>
      </p:sp>
    </p:spTree>
    <p:extLst>
      <p:ext uri="{BB962C8B-B14F-4D97-AF65-F5344CB8AC3E}">
        <p14:creationId xmlns:p14="http://schemas.microsoft.com/office/powerpoint/2010/main" val="40870471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a:prstGeom prst="rect">
            <a:avLst/>
          </a:prstGeo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eaLnBrk="1" hangingPunct="1">
              <a:defRPr/>
            </a:lvl1pPr>
          </a:lstStyle>
          <a:p>
            <a:pPr>
              <a:defRPr/>
            </a:pPr>
            <a:endParaRPr lang="en-US" alt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eaLnBrk="1" hangingPunct="1">
              <a:defRPr/>
            </a:lvl1pPr>
          </a:lstStyle>
          <a:p>
            <a:pPr>
              <a:defRPr/>
            </a:pPr>
            <a:endParaRPr lang="en-US" altLang="en-US"/>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eaLnBrk="1" hangingPunct="1">
              <a:defRPr/>
            </a:lvl1pPr>
          </a:lstStyle>
          <a:p>
            <a:pPr>
              <a:defRPr/>
            </a:pPr>
            <a:fld id="{CD9E04BD-6C89-4DE9-BDC3-F8D676A5582D}" type="slidenum">
              <a:rPr lang="en-US" altLang="en-US"/>
              <a:pPr>
                <a:defRPr/>
              </a:pPr>
              <a:t>‹#›</a:t>
            </a:fld>
            <a:endParaRPr lang="en-US" altLang="en-US"/>
          </a:p>
        </p:txBody>
      </p:sp>
    </p:spTree>
    <p:extLst>
      <p:ext uri="{BB962C8B-B14F-4D97-AF65-F5344CB8AC3E}">
        <p14:creationId xmlns:p14="http://schemas.microsoft.com/office/powerpoint/2010/main" val="1460462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245225"/>
            <a:ext cx="2133600" cy="476250"/>
          </a:xfrm>
          <a:prstGeom prst="rect">
            <a:avLst/>
          </a:prstGeom>
        </p:spPr>
        <p:txBody>
          <a:bodyPr/>
          <a:lstStyle>
            <a:lvl1pPr eaLnBrk="1" hangingPunct="1">
              <a:defRPr/>
            </a:lvl1pPr>
          </a:lstStyle>
          <a:p>
            <a:pPr>
              <a:defRPr/>
            </a:pPr>
            <a:endParaRPr lang="en-US" altLang="en-US"/>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eaLnBrk="1" hangingPunct="1">
              <a:defRPr/>
            </a:lvl1pPr>
          </a:lstStyle>
          <a:p>
            <a:pPr>
              <a:defRPr/>
            </a:pPr>
            <a:endParaRPr lang="en-US" altLang="en-US"/>
          </a:p>
        </p:txBody>
      </p:sp>
      <p:sp>
        <p:nvSpPr>
          <p:cNvPr id="7" name="Slide Number Placeholder 6"/>
          <p:cNvSpPr>
            <a:spLocks noGrp="1"/>
          </p:cNvSpPr>
          <p:nvPr>
            <p:ph type="sldNum" sz="quarter" idx="12"/>
          </p:nvPr>
        </p:nvSpPr>
        <p:spPr>
          <a:xfrm>
            <a:off x="6553200" y="6245225"/>
            <a:ext cx="2133600" cy="476250"/>
          </a:xfrm>
          <a:prstGeom prst="rect">
            <a:avLst/>
          </a:prstGeom>
        </p:spPr>
        <p:txBody>
          <a:bodyPr/>
          <a:lstStyle>
            <a:lvl1pPr eaLnBrk="1" hangingPunct="1">
              <a:defRPr/>
            </a:lvl1pPr>
          </a:lstStyle>
          <a:p>
            <a:pPr>
              <a:defRPr/>
            </a:pPr>
            <a:fld id="{D508FC20-94E1-4EE9-A106-8E16182138C1}" type="slidenum">
              <a:rPr lang="en-US" altLang="en-US"/>
              <a:pPr>
                <a:defRPr/>
              </a:pPr>
              <a:t>‹#›</a:t>
            </a:fld>
            <a:endParaRPr lang="en-US" altLang="en-US"/>
          </a:p>
        </p:txBody>
      </p:sp>
    </p:spTree>
    <p:extLst>
      <p:ext uri="{BB962C8B-B14F-4D97-AF65-F5344CB8AC3E}">
        <p14:creationId xmlns:p14="http://schemas.microsoft.com/office/powerpoint/2010/main" val="38328813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a:prstGeom prst="rect">
            <a:avLst/>
          </a:prstGeo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245225"/>
            <a:ext cx="2133600" cy="476250"/>
          </a:xfrm>
          <a:prstGeom prst="rect">
            <a:avLst/>
          </a:prstGeom>
        </p:spPr>
        <p:txBody>
          <a:bodyPr/>
          <a:lstStyle>
            <a:lvl1pPr eaLnBrk="1" hangingPunct="1">
              <a:defRPr/>
            </a:lvl1pPr>
          </a:lstStyle>
          <a:p>
            <a:pPr>
              <a:defRPr/>
            </a:pPr>
            <a:endParaRPr lang="en-US" altLang="en-US"/>
          </a:p>
        </p:txBody>
      </p:sp>
      <p:sp>
        <p:nvSpPr>
          <p:cNvPr id="8" name="Footer Placeholder 7"/>
          <p:cNvSpPr>
            <a:spLocks noGrp="1"/>
          </p:cNvSpPr>
          <p:nvPr>
            <p:ph type="ftr" sz="quarter" idx="11"/>
          </p:nvPr>
        </p:nvSpPr>
        <p:spPr>
          <a:xfrm>
            <a:off x="3124200" y="6245225"/>
            <a:ext cx="2895600" cy="476250"/>
          </a:xfrm>
          <a:prstGeom prst="rect">
            <a:avLst/>
          </a:prstGeom>
        </p:spPr>
        <p:txBody>
          <a:bodyPr/>
          <a:lstStyle>
            <a:lvl1pPr eaLnBrk="1" hangingPunct="1">
              <a:defRPr/>
            </a:lvl1pPr>
          </a:lstStyle>
          <a:p>
            <a:pPr>
              <a:defRPr/>
            </a:pPr>
            <a:endParaRPr lang="en-US" altLang="en-US"/>
          </a:p>
        </p:txBody>
      </p:sp>
      <p:sp>
        <p:nvSpPr>
          <p:cNvPr id="9" name="Slide Number Placeholder 8"/>
          <p:cNvSpPr>
            <a:spLocks noGrp="1"/>
          </p:cNvSpPr>
          <p:nvPr>
            <p:ph type="sldNum" sz="quarter" idx="12"/>
          </p:nvPr>
        </p:nvSpPr>
        <p:spPr>
          <a:xfrm>
            <a:off x="6553200" y="6245225"/>
            <a:ext cx="2133600" cy="476250"/>
          </a:xfrm>
          <a:prstGeom prst="rect">
            <a:avLst/>
          </a:prstGeom>
        </p:spPr>
        <p:txBody>
          <a:bodyPr/>
          <a:lstStyle>
            <a:lvl1pPr eaLnBrk="1" hangingPunct="1">
              <a:defRPr/>
            </a:lvl1pPr>
          </a:lstStyle>
          <a:p>
            <a:pPr>
              <a:defRPr/>
            </a:pPr>
            <a:fld id="{E4458A03-1ECC-4C41-8631-D7139BDFAB2B}" type="slidenum">
              <a:rPr lang="en-US" altLang="en-US"/>
              <a:pPr>
                <a:defRPr/>
              </a:pPr>
              <a:t>‹#›</a:t>
            </a:fld>
            <a:endParaRPr lang="en-US" altLang="en-US"/>
          </a:p>
        </p:txBody>
      </p:sp>
    </p:spTree>
    <p:extLst>
      <p:ext uri="{BB962C8B-B14F-4D97-AF65-F5344CB8AC3E}">
        <p14:creationId xmlns:p14="http://schemas.microsoft.com/office/powerpoint/2010/main" val="40585778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457200" y="6245225"/>
            <a:ext cx="2133600" cy="476250"/>
          </a:xfrm>
          <a:prstGeom prst="rect">
            <a:avLst/>
          </a:prstGeom>
        </p:spPr>
        <p:txBody>
          <a:bodyPr/>
          <a:lstStyle>
            <a:lvl1pPr eaLnBrk="1" hangingPunct="1">
              <a:defRPr/>
            </a:lvl1pPr>
          </a:lstStyle>
          <a:p>
            <a:pPr>
              <a:defRPr/>
            </a:pPr>
            <a:endParaRPr lang="en-US" altLang="en-US"/>
          </a:p>
        </p:txBody>
      </p:sp>
      <p:sp>
        <p:nvSpPr>
          <p:cNvPr id="4" name="Footer Placeholder 3"/>
          <p:cNvSpPr>
            <a:spLocks noGrp="1"/>
          </p:cNvSpPr>
          <p:nvPr>
            <p:ph type="ftr" sz="quarter" idx="11"/>
          </p:nvPr>
        </p:nvSpPr>
        <p:spPr>
          <a:xfrm>
            <a:off x="3124200" y="6245225"/>
            <a:ext cx="2895600" cy="476250"/>
          </a:xfrm>
          <a:prstGeom prst="rect">
            <a:avLst/>
          </a:prstGeom>
        </p:spPr>
        <p:txBody>
          <a:bodyPr/>
          <a:lstStyle>
            <a:lvl1pPr eaLnBrk="1" hangingPunct="1">
              <a:defRPr/>
            </a:lvl1pPr>
          </a:lstStyle>
          <a:p>
            <a:pPr>
              <a:defRPr/>
            </a:pPr>
            <a:endParaRPr lang="en-US" altLang="en-US"/>
          </a:p>
        </p:txBody>
      </p:sp>
      <p:sp>
        <p:nvSpPr>
          <p:cNvPr id="5" name="Slide Number Placeholder 4"/>
          <p:cNvSpPr>
            <a:spLocks noGrp="1"/>
          </p:cNvSpPr>
          <p:nvPr>
            <p:ph type="sldNum" sz="quarter" idx="12"/>
          </p:nvPr>
        </p:nvSpPr>
        <p:spPr>
          <a:xfrm>
            <a:off x="6553200" y="6245225"/>
            <a:ext cx="2133600" cy="476250"/>
          </a:xfrm>
          <a:prstGeom prst="rect">
            <a:avLst/>
          </a:prstGeom>
        </p:spPr>
        <p:txBody>
          <a:bodyPr/>
          <a:lstStyle>
            <a:lvl1pPr eaLnBrk="1" hangingPunct="1">
              <a:defRPr/>
            </a:lvl1pPr>
          </a:lstStyle>
          <a:p>
            <a:pPr>
              <a:defRPr/>
            </a:pPr>
            <a:fld id="{411C4ACE-2A28-46B4-9B37-38636151E8A8}" type="slidenum">
              <a:rPr lang="en-US" altLang="en-US"/>
              <a:pPr>
                <a:defRPr/>
              </a:pPr>
              <a:t>‹#›</a:t>
            </a:fld>
            <a:endParaRPr lang="en-US" altLang="en-US"/>
          </a:p>
        </p:txBody>
      </p:sp>
    </p:spTree>
    <p:extLst>
      <p:ext uri="{BB962C8B-B14F-4D97-AF65-F5344CB8AC3E}">
        <p14:creationId xmlns:p14="http://schemas.microsoft.com/office/powerpoint/2010/main" val="23407842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245225"/>
            <a:ext cx="2133600" cy="476250"/>
          </a:xfrm>
          <a:prstGeom prst="rect">
            <a:avLst/>
          </a:prstGeom>
        </p:spPr>
        <p:txBody>
          <a:bodyPr/>
          <a:lstStyle>
            <a:lvl1pPr eaLnBrk="1" hangingPunct="1">
              <a:defRPr/>
            </a:lvl1pPr>
          </a:lstStyle>
          <a:p>
            <a:pPr>
              <a:defRPr/>
            </a:pPr>
            <a:endParaRPr lang="en-US" altLang="en-US"/>
          </a:p>
        </p:txBody>
      </p:sp>
      <p:sp>
        <p:nvSpPr>
          <p:cNvPr id="3" name="Footer Placeholder 2"/>
          <p:cNvSpPr>
            <a:spLocks noGrp="1"/>
          </p:cNvSpPr>
          <p:nvPr>
            <p:ph type="ftr" sz="quarter" idx="11"/>
          </p:nvPr>
        </p:nvSpPr>
        <p:spPr>
          <a:xfrm>
            <a:off x="3124200" y="6245225"/>
            <a:ext cx="2895600" cy="476250"/>
          </a:xfrm>
          <a:prstGeom prst="rect">
            <a:avLst/>
          </a:prstGeom>
        </p:spPr>
        <p:txBody>
          <a:bodyPr/>
          <a:lstStyle>
            <a:lvl1pPr eaLnBrk="1" hangingPunct="1">
              <a:defRPr/>
            </a:lvl1pPr>
          </a:lstStyle>
          <a:p>
            <a:pPr>
              <a:defRPr/>
            </a:pPr>
            <a:endParaRPr lang="en-US" altLang="en-US"/>
          </a:p>
        </p:txBody>
      </p:sp>
      <p:sp>
        <p:nvSpPr>
          <p:cNvPr id="4" name="Slide Number Placeholder 3"/>
          <p:cNvSpPr>
            <a:spLocks noGrp="1"/>
          </p:cNvSpPr>
          <p:nvPr>
            <p:ph type="sldNum" sz="quarter" idx="12"/>
          </p:nvPr>
        </p:nvSpPr>
        <p:spPr>
          <a:xfrm>
            <a:off x="6553200" y="6245225"/>
            <a:ext cx="2133600" cy="476250"/>
          </a:xfrm>
          <a:prstGeom prst="rect">
            <a:avLst/>
          </a:prstGeom>
        </p:spPr>
        <p:txBody>
          <a:bodyPr/>
          <a:lstStyle>
            <a:lvl1pPr eaLnBrk="1" hangingPunct="1">
              <a:defRPr/>
            </a:lvl1pPr>
          </a:lstStyle>
          <a:p>
            <a:pPr>
              <a:defRPr/>
            </a:pPr>
            <a:fld id="{9A25AC56-9F80-46C0-9599-D4801E462B72}" type="slidenum">
              <a:rPr lang="en-US" altLang="en-US"/>
              <a:pPr>
                <a:defRPr/>
              </a:pPr>
              <a:t>‹#›</a:t>
            </a:fld>
            <a:endParaRPr lang="en-US" altLang="en-US"/>
          </a:p>
        </p:txBody>
      </p:sp>
    </p:spTree>
    <p:extLst>
      <p:ext uri="{BB962C8B-B14F-4D97-AF65-F5344CB8AC3E}">
        <p14:creationId xmlns:p14="http://schemas.microsoft.com/office/powerpoint/2010/main" val="42895279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a:prstGeom prst="rect">
            <a:avLst/>
          </a:prstGeo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457200" y="6245225"/>
            <a:ext cx="2133600" cy="476250"/>
          </a:xfrm>
          <a:prstGeom prst="rect">
            <a:avLst/>
          </a:prstGeom>
        </p:spPr>
        <p:txBody>
          <a:bodyPr/>
          <a:lstStyle>
            <a:lvl1pPr eaLnBrk="1" hangingPunct="1">
              <a:defRPr/>
            </a:lvl1pPr>
          </a:lstStyle>
          <a:p>
            <a:pPr>
              <a:defRPr/>
            </a:pPr>
            <a:endParaRPr lang="en-US" altLang="en-US"/>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eaLnBrk="1" hangingPunct="1">
              <a:defRPr/>
            </a:lvl1pPr>
          </a:lstStyle>
          <a:p>
            <a:pPr>
              <a:defRPr/>
            </a:pPr>
            <a:endParaRPr lang="en-US" altLang="en-US"/>
          </a:p>
        </p:txBody>
      </p:sp>
      <p:sp>
        <p:nvSpPr>
          <p:cNvPr id="7" name="Slide Number Placeholder 6"/>
          <p:cNvSpPr>
            <a:spLocks noGrp="1"/>
          </p:cNvSpPr>
          <p:nvPr>
            <p:ph type="sldNum" sz="quarter" idx="12"/>
          </p:nvPr>
        </p:nvSpPr>
        <p:spPr>
          <a:xfrm>
            <a:off x="6553200" y="6245225"/>
            <a:ext cx="2133600" cy="476250"/>
          </a:xfrm>
          <a:prstGeom prst="rect">
            <a:avLst/>
          </a:prstGeom>
        </p:spPr>
        <p:txBody>
          <a:bodyPr/>
          <a:lstStyle>
            <a:lvl1pPr eaLnBrk="1" hangingPunct="1">
              <a:defRPr/>
            </a:lvl1pPr>
          </a:lstStyle>
          <a:p>
            <a:pPr>
              <a:defRPr/>
            </a:pPr>
            <a:fld id="{9DF89308-24B1-4408-BE4A-7804CCA992BF}" type="slidenum">
              <a:rPr lang="en-US" altLang="en-US"/>
              <a:pPr>
                <a:defRPr/>
              </a:pPr>
              <a:t>‹#›</a:t>
            </a:fld>
            <a:endParaRPr lang="en-US" altLang="en-US"/>
          </a:p>
        </p:txBody>
      </p:sp>
    </p:spTree>
    <p:extLst>
      <p:ext uri="{BB962C8B-B14F-4D97-AF65-F5344CB8AC3E}">
        <p14:creationId xmlns:p14="http://schemas.microsoft.com/office/powerpoint/2010/main" val="2431494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9FD406B7-0B2A-4A63-B7FA-06274477C9E0}" type="slidenum">
              <a:rPr lang="en-US" altLang="en-US"/>
              <a:pPr>
                <a:defRPr/>
              </a:pPr>
              <a:t>‹#›</a:t>
            </a:fld>
            <a:endParaRPr lang="en-US" altLang="en-US"/>
          </a:p>
        </p:txBody>
      </p:sp>
    </p:spTree>
    <p:extLst>
      <p:ext uri="{BB962C8B-B14F-4D97-AF65-F5344CB8AC3E}">
        <p14:creationId xmlns:p14="http://schemas.microsoft.com/office/powerpoint/2010/main" val="370645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a:prstGeom prst="rect">
            <a:avLst/>
          </a:prstGeo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457200" y="6245225"/>
            <a:ext cx="2133600" cy="476250"/>
          </a:xfrm>
          <a:prstGeom prst="rect">
            <a:avLst/>
          </a:prstGeom>
        </p:spPr>
        <p:txBody>
          <a:bodyPr/>
          <a:lstStyle>
            <a:lvl1pPr eaLnBrk="1" hangingPunct="1">
              <a:defRPr/>
            </a:lvl1pPr>
          </a:lstStyle>
          <a:p>
            <a:pPr>
              <a:defRPr/>
            </a:pPr>
            <a:endParaRPr lang="en-US" altLang="en-US"/>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eaLnBrk="1" hangingPunct="1">
              <a:defRPr/>
            </a:lvl1pPr>
          </a:lstStyle>
          <a:p>
            <a:pPr>
              <a:defRPr/>
            </a:pPr>
            <a:endParaRPr lang="en-US" altLang="en-US"/>
          </a:p>
        </p:txBody>
      </p:sp>
      <p:sp>
        <p:nvSpPr>
          <p:cNvPr id="7" name="Slide Number Placeholder 6"/>
          <p:cNvSpPr>
            <a:spLocks noGrp="1"/>
          </p:cNvSpPr>
          <p:nvPr>
            <p:ph type="sldNum" sz="quarter" idx="12"/>
          </p:nvPr>
        </p:nvSpPr>
        <p:spPr>
          <a:xfrm>
            <a:off x="6553200" y="6245225"/>
            <a:ext cx="2133600" cy="476250"/>
          </a:xfrm>
          <a:prstGeom prst="rect">
            <a:avLst/>
          </a:prstGeom>
        </p:spPr>
        <p:txBody>
          <a:bodyPr/>
          <a:lstStyle>
            <a:lvl1pPr eaLnBrk="1" hangingPunct="1">
              <a:defRPr/>
            </a:lvl1pPr>
          </a:lstStyle>
          <a:p>
            <a:pPr>
              <a:defRPr/>
            </a:pPr>
            <a:fld id="{626E735E-BD3E-4F17-9B42-0A3E0BF8EBEE}" type="slidenum">
              <a:rPr lang="en-US" altLang="en-US"/>
              <a:pPr>
                <a:defRPr/>
              </a:pPr>
              <a:t>‹#›</a:t>
            </a:fld>
            <a:endParaRPr lang="en-US" altLang="en-US"/>
          </a:p>
        </p:txBody>
      </p:sp>
    </p:spTree>
    <p:extLst>
      <p:ext uri="{BB962C8B-B14F-4D97-AF65-F5344CB8AC3E}">
        <p14:creationId xmlns:p14="http://schemas.microsoft.com/office/powerpoint/2010/main" val="17295320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eaLnBrk="1" hangingPunct="1">
              <a:defRPr/>
            </a:lvl1pPr>
          </a:lstStyle>
          <a:p>
            <a:pPr>
              <a:defRPr/>
            </a:pPr>
            <a:endParaRPr lang="en-US" alt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eaLnBrk="1" hangingPunct="1">
              <a:defRPr/>
            </a:lvl1pPr>
          </a:lstStyle>
          <a:p>
            <a:pPr>
              <a:defRPr/>
            </a:pPr>
            <a:endParaRPr lang="en-US" altLang="en-US"/>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eaLnBrk="1" hangingPunct="1">
              <a:defRPr/>
            </a:lvl1pPr>
          </a:lstStyle>
          <a:p>
            <a:pPr>
              <a:defRPr/>
            </a:pPr>
            <a:fld id="{759529D2-690B-4545-8E78-DAB0A34377CF}" type="slidenum">
              <a:rPr lang="en-US" altLang="en-US"/>
              <a:pPr>
                <a:defRPr/>
              </a:pPr>
              <a:t>‹#›</a:t>
            </a:fld>
            <a:endParaRPr lang="en-US" altLang="en-US"/>
          </a:p>
        </p:txBody>
      </p:sp>
    </p:spTree>
    <p:extLst>
      <p:ext uri="{BB962C8B-B14F-4D97-AF65-F5344CB8AC3E}">
        <p14:creationId xmlns:p14="http://schemas.microsoft.com/office/powerpoint/2010/main" val="3625604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eaLnBrk="1" hangingPunct="1">
              <a:defRPr/>
            </a:lvl1pPr>
          </a:lstStyle>
          <a:p>
            <a:pPr>
              <a:defRPr/>
            </a:pPr>
            <a:endParaRPr lang="en-US" alt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eaLnBrk="1" hangingPunct="1">
              <a:defRPr/>
            </a:lvl1pPr>
          </a:lstStyle>
          <a:p>
            <a:pPr>
              <a:defRPr/>
            </a:pPr>
            <a:endParaRPr lang="en-US" altLang="en-US"/>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eaLnBrk="1" hangingPunct="1">
              <a:defRPr/>
            </a:lvl1pPr>
          </a:lstStyle>
          <a:p>
            <a:pPr>
              <a:defRPr/>
            </a:pPr>
            <a:fld id="{0210CFE4-1F34-4016-97B8-45F10AE5E2E4}" type="slidenum">
              <a:rPr lang="en-US" altLang="en-US"/>
              <a:pPr>
                <a:defRPr/>
              </a:pPr>
              <a:t>‹#›</a:t>
            </a:fld>
            <a:endParaRPr lang="en-US" altLang="en-US"/>
          </a:p>
        </p:txBody>
      </p:sp>
    </p:spTree>
    <p:extLst>
      <p:ext uri="{BB962C8B-B14F-4D97-AF65-F5344CB8AC3E}">
        <p14:creationId xmlns:p14="http://schemas.microsoft.com/office/powerpoint/2010/main" val="53875075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Text Placeholder 2"/>
          <p:cNvSpPr>
            <a:spLocks noGrp="1"/>
          </p:cNvSpPr>
          <p:nvPr>
            <p:ph type="body" sz="half" idx="1"/>
          </p:nvPr>
        </p:nvSpPr>
        <p:spPr>
          <a:xfrm>
            <a:off x="457200" y="1600200"/>
            <a:ext cx="8229600" cy="21859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7200" y="3938588"/>
            <a:ext cx="8229600" cy="218757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245225"/>
            <a:ext cx="2133600" cy="476250"/>
          </a:xfrm>
          <a:prstGeom prst="rect">
            <a:avLst/>
          </a:prstGeom>
        </p:spPr>
        <p:txBody>
          <a:bodyPr/>
          <a:lstStyle>
            <a:lvl1pPr eaLnBrk="1" hangingPunct="1">
              <a:defRPr/>
            </a:lvl1pPr>
          </a:lstStyle>
          <a:p>
            <a:pPr>
              <a:defRPr/>
            </a:pPr>
            <a:endParaRPr lang="en-US" altLang="en-US"/>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eaLnBrk="1" hangingPunct="1">
              <a:defRPr/>
            </a:lvl1pPr>
          </a:lstStyle>
          <a:p>
            <a:pPr>
              <a:defRPr/>
            </a:pPr>
            <a:endParaRPr lang="en-US" altLang="en-US"/>
          </a:p>
        </p:txBody>
      </p:sp>
      <p:sp>
        <p:nvSpPr>
          <p:cNvPr id="7" name="Slide Number Placeholder 6"/>
          <p:cNvSpPr>
            <a:spLocks noGrp="1"/>
          </p:cNvSpPr>
          <p:nvPr>
            <p:ph type="sldNum" sz="quarter" idx="12"/>
          </p:nvPr>
        </p:nvSpPr>
        <p:spPr>
          <a:xfrm>
            <a:off x="6553200" y="6245225"/>
            <a:ext cx="2133600" cy="476250"/>
          </a:xfrm>
          <a:prstGeom prst="rect">
            <a:avLst/>
          </a:prstGeom>
        </p:spPr>
        <p:txBody>
          <a:bodyPr/>
          <a:lstStyle>
            <a:lvl1pPr eaLnBrk="1" hangingPunct="1">
              <a:defRPr/>
            </a:lvl1pPr>
          </a:lstStyle>
          <a:p>
            <a:pPr>
              <a:defRPr/>
            </a:pPr>
            <a:fld id="{5B2A618C-097D-4A83-BDCE-292A1989BC76}" type="slidenum">
              <a:rPr lang="en-US" altLang="en-US"/>
              <a:pPr>
                <a:defRPr/>
              </a:pPr>
              <a:t>‹#›</a:t>
            </a:fld>
            <a:endParaRPr lang="en-US" altLang="en-US"/>
          </a:p>
        </p:txBody>
      </p:sp>
    </p:spTree>
    <p:extLst>
      <p:ext uri="{BB962C8B-B14F-4D97-AF65-F5344CB8AC3E}">
        <p14:creationId xmlns:p14="http://schemas.microsoft.com/office/powerpoint/2010/main" val="533569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8489DB8-E96A-44EE-979A-8B19EAF2D8DF}" type="slidenum">
              <a:rPr lang="en-US" altLang="en-US"/>
              <a:pPr>
                <a:defRPr/>
              </a:pPr>
              <a:t>‹#›</a:t>
            </a:fld>
            <a:endParaRPr lang="en-US" altLang="en-US"/>
          </a:p>
        </p:txBody>
      </p:sp>
    </p:spTree>
    <p:extLst>
      <p:ext uri="{BB962C8B-B14F-4D97-AF65-F5344CB8AC3E}">
        <p14:creationId xmlns:p14="http://schemas.microsoft.com/office/powerpoint/2010/main" val="32167536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21C4F6D5-1421-4502-8D90-10565761FB02}" type="slidenum">
              <a:rPr lang="en-US" altLang="en-US"/>
              <a:pPr>
                <a:defRPr/>
              </a:pPr>
              <a:t>‹#›</a:t>
            </a:fld>
            <a:endParaRPr lang="en-US" altLang="en-US"/>
          </a:p>
        </p:txBody>
      </p:sp>
    </p:spTree>
    <p:extLst>
      <p:ext uri="{BB962C8B-B14F-4D97-AF65-F5344CB8AC3E}">
        <p14:creationId xmlns:p14="http://schemas.microsoft.com/office/powerpoint/2010/main" val="1554297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8E0E100C-6C5E-4101-A6AD-39AA74C66C1C}" type="slidenum">
              <a:rPr lang="en-US" altLang="en-US"/>
              <a:pPr>
                <a:defRPr/>
              </a:pPr>
              <a:t>‹#›</a:t>
            </a:fld>
            <a:endParaRPr lang="en-US" altLang="en-US"/>
          </a:p>
        </p:txBody>
      </p:sp>
    </p:spTree>
    <p:extLst>
      <p:ext uri="{BB962C8B-B14F-4D97-AF65-F5344CB8AC3E}">
        <p14:creationId xmlns:p14="http://schemas.microsoft.com/office/powerpoint/2010/main" val="981632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4573DFAC-3C44-425F-896A-5F5C88427797}" type="slidenum">
              <a:rPr lang="en-US" altLang="en-US"/>
              <a:pPr>
                <a:defRPr/>
              </a:pPr>
              <a:t>‹#›</a:t>
            </a:fld>
            <a:endParaRPr lang="en-US" altLang="en-US"/>
          </a:p>
        </p:txBody>
      </p:sp>
    </p:spTree>
    <p:extLst>
      <p:ext uri="{BB962C8B-B14F-4D97-AF65-F5344CB8AC3E}">
        <p14:creationId xmlns:p14="http://schemas.microsoft.com/office/powerpoint/2010/main" val="802340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5B57CF3A-B428-4DFE-8281-9C980615B14A}" type="slidenum">
              <a:rPr lang="en-US" altLang="en-US"/>
              <a:pPr>
                <a:defRPr/>
              </a:pPr>
              <a:t>‹#›</a:t>
            </a:fld>
            <a:endParaRPr lang="en-US" altLang="en-US"/>
          </a:p>
        </p:txBody>
      </p:sp>
    </p:spTree>
    <p:extLst>
      <p:ext uri="{BB962C8B-B14F-4D97-AF65-F5344CB8AC3E}">
        <p14:creationId xmlns:p14="http://schemas.microsoft.com/office/powerpoint/2010/main" val="2348651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EF5E048F-5C71-4AF5-832F-5241DB13B23E}" type="slidenum">
              <a:rPr lang="en-US" altLang="en-US"/>
              <a:pPr>
                <a:defRPr/>
              </a:pPr>
              <a:t>‹#›</a:t>
            </a:fld>
            <a:endParaRPr lang="en-US" altLang="en-US"/>
          </a:p>
        </p:txBody>
      </p:sp>
    </p:spTree>
    <p:extLst>
      <p:ext uri="{BB962C8B-B14F-4D97-AF65-F5344CB8AC3E}">
        <p14:creationId xmlns:p14="http://schemas.microsoft.com/office/powerpoint/2010/main" val="38822963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BFB13A34-B288-4F0D-BB99-D43CFA64C0B6}" type="slidenum">
              <a:rPr lang="en-US" altLang="en-US"/>
              <a:pPr>
                <a:defRPr/>
              </a:pPr>
              <a:t>‹#›</a:t>
            </a:fld>
            <a:endParaRPr lang="en-US" altLang="en-US"/>
          </a:p>
        </p:txBody>
      </p:sp>
    </p:spTree>
    <p:extLst>
      <p:ext uri="{BB962C8B-B14F-4D97-AF65-F5344CB8AC3E}">
        <p14:creationId xmlns:p14="http://schemas.microsoft.com/office/powerpoint/2010/main" val="16805483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DF81237E-A67C-45A1-A19C-4E9F27DC0AE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65"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 id="2147483776" r:id="rId12"/>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GraphShape" hidden="1"/>
          <p:cNvSpPr/>
          <p:nvPr userDrawn="1"/>
        </p:nvSpPr>
        <p:spPr>
          <a:xfrm>
            <a:off x="127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t>iRespond Graph</a:t>
            </a:r>
          </a:p>
        </p:txBody>
      </p:sp>
      <p:grpSp>
        <p:nvGrpSpPr>
          <p:cNvPr id="3075" name="CorrectBarGroup"/>
          <p:cNvGrpSpPr>
            <a:grpSpLocks/>
          </p:cNvGrpSpPr>
          <p:nvPr userDrawn="1"/>
        </p:nvGrpSpPr>
        <p:grpSpPr bwMode="auto">
          <a:xfrm>
            <a:off x="1270000" y="3175000"/>
            <a:ext cx="2667000" cy="2540000"/>
            <a:chOff x="1270000" y="3175000"/>
            <a:chExt cx="2667000" cy="2540000"/>
          </a:xfrm>
        </p:grpSpPr>
        <p:sp>
          <p:nvSpPr>
            <p:cNvPr id="4" name="CorrectBar0"/>
            <p:cNvSpPr/>
            <p:nvPr userDrawn="1"/>
          </p:nvSpPr>
          <p:spPr>
            <a:xfrm>
              <a:off x="1270000" y="3175000"/>
              <a:ext cx="1079500" cy="2540000"/>
            </a:xfrm>
            <a:prstGeom prst="rect">
              <a:avLst/>
            </a:prstGeom>
            <a:solidFill>
              <a:srgbClr val="22FF22"/>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 name="CorrectBar1"/>
            <p:cNvSpPr/>
            <p:nvPr userDrawn="1"/>
          </p:nvSpPr>
          <p:spPr>
            <a:xfrm>
              <a:off x="2857500" y="4445000"/>
              <a:ext cx="1079500" cy="1270000"/>
            </a:xfrm>
            <a:prstGeom prst="rect">
              <a:avLst/>
            </a:prstGeom>
            <a:solidFill>
              <a:srgbClr val="22FF22"/>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grpSp>
        <p:nvGrpSpPr>
          <p:cNvPr id="3076" name="PercentLabelGroup"/>
          <p:cNvGrpSpPr>
            <a:grpSpLocks/>
          </p:cNvGrpSpPr>
          <p:nvPr userDrawn="1"/>
        </p:nvGrpSpPr>
        <p:grpSpPr bwMode="auto">
          <a:xfrm>
            <a:off x="1270000" y="1270000"/>
            <a:ext cx="7429500" cy="317500"/>
            <a:chOff x="1270000" y="1270000"/>
            <a:chExt cx="7429500" cy="317500"/>
          </a:xfrm>
        </p:grpSpPr>
        <p:sp>
          <p:nvSpPr>
            <p:cNvPr id="3" name="PercentLabel0"/>
            <p:cNvSpPr/>
            <p:nvPr userDrawn="1"/>
          </p:nvSpPr>
          <p:spPr>
            <a:xfrm>
              <a:off x="1270000" y="1270000"/>
              <a:ext cx="1079500" cy="317500"/>
            </a:xfrm>
            <a:prstGeom prst="rect">
              <a:avLst/>
            </a:prstGeom>
            <a:solidFill>
              <a:schemeClr val="accent1">
                <a:alpha val="0"/>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hangingPunct="1">
                <a:defRPr/>
              </a:pPr>
              <a:r>
                <a:rPr lang="en-US" sz="2800">
                  <a:solidFill>
                    <a:srgbClr val="000000"/>
                  </a:solidFill>
                </a:rPr>
                <a:t>67%</a:t>
              </a:r>
            </a:p>
          </p:txBody>
        </p:sp>
        <p:sp>
          <p:nvSpPr>
            <p:cNvPr id="6" name="PercentLabel1"/>
            <p:cNvSpPr/>
            <p:nvPr userDrawn="1"/>
          </p:nvSpPr>
          <p:spPr>
            <a:xfrm>
              <a:off x="2857500" y="1270000"/>
              <a:ext cx="1079500" cy="317500"/>
            </a:xfrm>
            <a:prstGeom prst="rect">
              <a:avLst/>
            </a:prstGeom>
            <a:solidFill>
              <a:schemeClr val="accent1">
                <a:alpha val="0"/>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hangingPunct="1">
                <a:defRPr/>
              </a:pPr>
              <a:r>
                <a:rPr lang="en-US" sz="2800">
                  <a:solidFill>
                    <a:srgbClr val="000000"/>
                  </a:solidFill>
                </a:rPr>
                <a:t>33%</a:t>
              </a:r>
            </a:p>
          </p:txBody>
        </p:sp>
        <p:sp>
          <p:nvSpPr>
            <p:cNvPr id="9" name="PercentLabel2"/>
            <p:cNvSpPr/>
            <p:nvPr userDrawn="1"/>
          </p:nvSpPr>
          <p:spPr>
            <a:xfrm>
              <a:off x="4445000" y="1270000"/>
              <a:ext cx="1079500" cy="317500"/>
            </a:xfrm>
            <a:prstGeom prst="rect">
              <a:avLst/>
            </a:prstGeom>
            <a:solidFill>
              <a:schemeClr val="accent1">
                <a:alpha val="0"/>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hangingPunct="1">
                <a:defRPr/>
              </a:pPr>
              <a:r>
                <a:rPr lang="en-US" sz="2800">
                  <a:solidFill>
                    <a:srgbClr val="000000"/>
                  </a:solidFill>
                </a:rPr>
                <a:t>100%</a:t>
              </a:r>
            </a:p>
          </p:txBody>
        </p:sp>
        <p:sp>
          <p:nvSpPr>
            <p:cNvPr id="12" name="PercentLabel3"/>
            <p:cNvSpPr/>
            <p:nvPr userDrawn="1"/>
          </p:nvSpPr>
          <p:spPr>
            <a:xfrm>
              <a:off x="6032500" y="1270000"/>
              <a:ext cx="1079500" cy="317500"/>
            </a:xfrm>
            <a:prstGeom prst="rect">
              <a:avLst/>
            </a:prstGeom>
            <a:solidFill>
              <a:schemeClr val="accent1">
                <a:alpha val="0"/>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hangingPunct="1">
                <a:defRPr/>
              </a:pPr>
              <a:r>
                <a:rPr lang="en-US" sz="2800">
                  <a:solidFill>
                    <a:srgbClr val="000000"/>
                  </a:solidFill>
                </a:rPr>
                <a:t>100%</a:t>
              </a:r>
            </a:p>
          </p:txBody>
        </p:sp>
        <p:sp>
          <p:nvSpPr>
            <p:cNvPr id="15" name="PercentLabel4"/>
            <p:cNvSpPr/>
            <p:nvPr userDrawn="1"/>
          </p:nvSpPr>
          <p:spPr>
            <a:xfrm>
              <a:off x="7620000" y="1270000"/>
              <a:ext cx="1079500" cy="317500"/>
            </a:xfrm>
            <a:prstGeom prst="rect">
              <a:avLst/>
            </a:prstGeom>
            <a:solidFill>
              <a:schemeClr val="accent1">
                <a:alpha val="0"/>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hangingPunct="1">
                <a:defRPr/>
              </a:pPr>
              <a:r>
                <a:rPr lang="en-US" sz="2800">
                  <a:solidFill>
                    <a:srgbClr val="000000"/>
                  </a:solidFill>
                </a:rPr>
                <a:t>67%</a:t>
              </a:r>
            </a:p>
          </p:txBody>
        </p:sp>
      </p:grpSp>
      <p:grpSp>
        <p:nvGrpSpPr>
          <p:cNvPr id="3077" name="IncorrectBarGroup"/>
          <p:cNvGrpSpPr>
            <a:grpSpLocks/>
          </p:cNvGrpSpPr>
          <p:nvPr userDrawn="1"/>
        </p:nvGrpSpPr>
        <p:grpSpPr bwMode="auto">
          <a:xfrm>
            <a:off x="4445000" y="1905000"/>
            <a:ext cx="4254500" cy="3810000"/>
            <a:chOff x="4445000" y="1905000"/>
            <a:chExt cx="4254500" cy="3810000"/>
          </a:xfrm>
        </p:grpSpPr>
        <p:sp>
          <p:nvSpPr>
            <p:cNvPr id="10" name="IncorrectBar2"/>
            <p:cNvSpPr/>
            <p:nvPr userDrawn="1"/>
          </p:nvSpPr>
          <p:spPr>
            <a:xfrm>
              <a:off x="4445000" y="1905000"/>
              <a:ext cx="1079500" cy="3810000"/>
            </a:xfrm>
            <a:prstGeom prst="rect">
              <a:avLst/>
            </a:prstGeom>
            <a:solidFill>
              <a:srgbClr val="FF2222"/>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3" name="IncorrectBar3"/>
            <p:cNvSpPr/>
            <p:nvPr userDrawn="1"/>
          </p:nvSpPr>
          <p:spPr>
            <a:xfrm>
              <a:off x="6032500" y="1905000"/>
              <a:ext cx="1079500" cy="3810000"/>
            </a:xfrm>
            <a:prstGeom prst="rect">
              <a:avLst/>
            </a:prstGeom>
            <a:solidFill>
              <a:srgbClr val="FF2222"/>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6" name="IncorrectBar4"/>
            <p:cNvSpPr/>
            <p:nvPr userDrawn="1"/>
          </p:nvSpPr>
          <p:spPr>
            <a:xfrm>
              <a:off x="7620000" y="3175000"/>
              <a:ext cx="1079500" cy="2540000"/>
            </a:xfrm>
            <a:prstGeom prst="rect">
              <a:avLst/>
            </a:prstGeom>
            <a:solidFill>
              <a:srgbClr val="FF2222"/>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grpSp>
        <p:nvGrpSpPr>
          <p:cNvPr id="3078" name="XLabelGroup"/>
          <p:cNvGrpSpPr>
            <a:grpSpLocks/>
          </p:cNvGrpSpPr>
          <p:nvPr userDrawn="1"/>
        </p:nvGrpSpPr>
        <p:grpSpPr bwMode="auto">
          <a:xfrm>
            <a:off x="1270000" y="5842000"/>
            <a:ext cx="7429500" cy="317500"/>
            <a:chOff x="1270000" y="5842000"/>
            <a:chExt cx="7429500" cy="317500"/>
          </a:xfrm>
        </p:grpSpPr>
        <p:sp>
          <p:nvSpPr>
            <p:cNvPr id="5" name="XValueLabel0"/>
            <p:cNvSpPr/>
            <p:nvPr userDrawn="1"/>
          </p:nvSpPr>
          <p:spPr>
            <a:xfrm>
              <a:off x="1270000" y="5842000"/>
              <a:ext cx="1079500" cy="317500"/>
            </a:xfrm>
            <a:prstGeom prst="rect">
              <a:avLst/>
            </a:prstGeom>
            <a:solidFill>
              <a:schemeClr val="accent1">
                <a:alpha val="0"/>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hangingPunct="1">
                <a:defRPr/>
              </a:pPr>
              <a:r>
                <a:rPr lang="en-US" sz="2800">
                  <a:solidFill>
                    <a:srgbClr val="000000"/>
                  </a:solidFill>
                </a:rPr>
                <a:t>A*</a:t>
              </a:r>
            </a:p>
          </p:txBody>
        </p:sp>
        <p:sp>
          <p:nvSpPr>
            <p:cNvPr id="8" name="XValueLabel1"/>
            <p:cNvSpPr/>
            <p:nvPr userDrawn="1"/>
          </p:nvSpPr>
          <p:spPr>
            <a:xfrm>
              <a:off x="2857500" y="5842000"/>
              <a:ext cx="1079500" cy="317500"/>
            </a:xfrm>
            <a:prstGeom prst="rect">
              <a:avLst/>
            </a:prstGeom>
            <a:solidFill>
              <a:schemeClr val="accent1">
                <a:alpha val="0"/>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hangingPunct="1">
                <a:defRPr/>
              </a:pPr>
              <a:r>
                <a:rPr lang="en-US" sz="2800">
                  <a:solidFill>
                    <a:srgbClr val="000000"/>
                  </a:solidFill>
                </a:rPr>
                <a:t>B*</a:t>
              </a:r>
            </a:p>
          </p:txBody>
        </p:sp>
        <p:sp>
          <p:nvSpPr>
            <p:cNvPr id="11" name="XValueLabel2"/>
            <p:cNvSpPr/>
            <p:nvPr userDrawn="1"/>
          </p:nvSpPr>
          <p:spPr>
            <a:xfrm>
              <a:off x="4445000" y="5842000"/>
              <a:ext cx="1079500" cy="317500"/>
            </a:xfrm>
            <a:prstGeom prst="rect">
              <a:avLst/>
            </a:prstGeom>
            <a:solidFill>
              <a:schemeClr val="accent1">
                <a:alpha val="0"/>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hangingPunct="1">
                <a:defRPr/>
              </a:pPr>
              <a:r>
                <a:rPr lang="en-US" sz="2800">
                  <a:solidFill>
                    <a:srgbClr val="000000"/>
                  </a:solidFill>
                </a:rPr>
                <a:t>C</a:t>
              </a:r>
            </a:p>
          </p:txBody>
        </p:sp>
        <p:sp>
          <p:nvSpPr>
            <p:cNvPr id="14" name="XValueLabel3"/>
            <p:cNvSpPr/>
            <p:nvPr userDrawn="1"/>
          </p:nvSpPr>
          <p:spPr>
            <a:xfrm>
              <a:off x="6032500" y="5842000"/>
              <a:ext cx="1079500" cy="317500"/>
            </a:xfrm>
            <a:prstGeom prst="rect">
              <a:avLst/>
            </a:prstGeom>
            <a:solidFill>
              <a:schemeClr val="accent1">
                <a:alpha val="0"/>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hangingPunct="1">
                <a:defRPr/>
              </a:pPr>
              <a:r>
                <a:rPr lang="en-US" sz="2800">
                  <a:solidFill>
                    <a:srgbClr val="000000"/>
                  </a:solidFill>
                </a:rPr>
                <a:t>D</a:t>
              </a:r>
            </a:p>
          </p:txBody>
        </p:sp>
        <p:sp>
          <p:nvSpPr>
            <p:cNvPr id="17" name="XValueLabel4"/>
            <p:cNvSpPr/>
            <p:nvPr userDrawn="1"/>
          </p:nvSpPr>
          <p:spPr>
            <a:xfrm>
              <a:off x="7620000" y="5842000"/>
              <a:ext cx="1079500" cy="317500"/>
            </a:xfrm>
            <a:prstGeom prst="rect">
              <a:avLst/>
            </a:prstGeom>
            <a:solidFill>
              <a:schemeClr val="accent1">
                <a:alpha val="0"/>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hangingPunct="1">
                <a:defRPr/>
              </a:pPr>
              <a:r>
                <a:rPr lang="en-US" sz="2800">
                  <a:solidFill>
                    <a:srgbClr val="000000"/>
                  </a:solidFill>
                </a:rPr>
                <a:t>E</a:t>
              </a:r>
            </a:p>
          </p:txBody>
        </p:sp>
      </p:grpSp>
      <p:grpSp>
        <p:nvGrpSpPr>
          <p:cNvPr id="3079" name="AxisLineGroup"/>
          <p:cNvGrpSpPr>
            <a:grpSpLocks/>
          </p:cNvGrpSpPr>
          <p:nvPr userDrawn="1"/>
        </p:nvGrpSpPr>
        <p:grpSpPr bwMode="auto">
          <a:xfrm>
            <a:off x="889000" y="1587500"/>
            <a:ext cx="8001000" cy="4127500"/>
            <a:chOff x="889000" y="1587500"/>
            <a:chExt cx="8001000" cy="4127500"/>
          </a:xfrm>
        </p:grpSpPr>
        <p:cxnSp>
          <p:nvCxnSpPr>
            <p:cNvPr id="18" name="XAxisLine"/>
            <p:cNvCxnSpPr/>
            <p:nvPr userDrawn="1"/>
          </p:nvCxnSpPr>
          <p:spPr>
            <a:xfrm>
              <a:off x="889000" y="5715000"/>
              <a:ext cx="8001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9" name="YAxisLine"/>
            <p:cNvCxnSpPr/>
            <p:nvPr userDrawn="1"/>
          </p:nvCxnSpPr>
          <p:spPr>
            <a:xfrm>
              <a:off x="1016000" y="1587500"/>
              <a:ext cx="0" cy="412750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0" name="YAxisTick0"/>
            <p:cNvCxnSpPr/>
            <p:nvPr userDrawn="1"/>
          </p:nvCxnSpPr>
          <p:spPr>
            <a:xfrm>
              <a:off x="889000" y="571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2" name="YAxisTick1"/>
            <p:cNvCxnSpPr/>
            <p:nvPr userDrawn="1"/>
          </p:nvCxnSpPr>
          <p:spPr>
            <a:xfrm>
              <a:off x="889000" y="444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4" name="YAxisTick2"/>
            <p:cNvCxnSpPr/>
            <p:nvPr userDrawn="1"/>
          </p:nvCxnSpPr>
          <p:spPr>
            <a:xfrm>
              <a:off x="889000" y="317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6" name="YAxisTick3"/>
            <p:cNvCxnSpPr/>
            <p:nvPr userDrawn="1"/>
          </p:nvCxnSpPr>
          <p:spPr>
            <a:xfrm>
              <a:off x="889000" y="190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grpSp>
      <p:grpSp>
        <p:nvGrpSpPr>
          <p:cNvPr id="3080" name="YLabelGroup"/>
          <p:cNvGrpSpPr>
            <a:grpSpLocks/>
          </p:cNvGrpSpPr>
          <p:nvPr userDrawn="1"/>
        </p:nvGrpSpPr>
        <p:grpSpPr bwMode="auto">
          <a:xfrm>
            <a:off x="254000" y="1841500"/>
            <a:ext cx="762000" cy="3937000"/>
            <a:chOff x="254000" y="1841500"/>
            <a:chExt cx="762000" cy="3937000"/>
          </a:xfrm>
        </p:grpSpPr>
        <p:sp>
          <p:nvSpPr>
            <p:cNvPr id="21" name="YValueLabel0"/>
            <p:cNvSpPr/>
            <p:nvPr userDrawn="1"/>
          </p:nvSpPr>
          <p:spPr>
            <a:xfrm>
              <a:off x="254000" y="5651500"/>
              <a:ext cx="762000" cy="127000"/>
            </a:xfrm>
            <a:prstGeom prst="rect">
              <a:avLst/>
            </a:prstGeom>
            <a:solidFill>
              <a:schemeClr val="accent1">
                <a:alpha val="0"/>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000">
                  <a:solidFill>
                    <a:srgbClr val="000000"/>
                  </a:solidFill>
                </a:rPr>
                <a:t>0</a:t>
              </a:r>
            </a:p>
          </p:txBody>
        </p:sp>
        <p:sp>
          <p:nvSpPr>
            <p:cNvPr id="23" name="YValueLabel1"/>
            <p:cNvSpPr/>
            <p:nvPr userDrawn="1"/>
          </p:nvSpPr>
          <p:spPr>
            <a:xfrm>
              <a:off x="254000" y="4381500"/>
              <a:ext cx="762000" cy="127000"/>
            </a:xfrm>
            <a:prstGeom prst="rect">
              <a:avLst/>
            </a:prstGeom>
            <a:solidFill>
              <a:schemeClr val="accent1">
                <a:alpha val="0"/>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000">
                  <a:solidFill>
                    <a:srgbClr val="000000"/>
                  </a:solidFill>
                </a:rPr>
                <a:t>1</a:t>
              </a:r>
            </a:p>
          </p:txBody>
        </p:sp>
        <p:sp>
          <p:nvSpPr>
            <p:cNvPr id="25" name="YValueLabel2"/>
            <p:cNvSpPr/>
            <p:nvPr userDrawn="1"/>
          </p:nvSpPr>
          <p:spPr>
            <a:xfrm>
              <a:off x="254000" y="3111500"/>
              <a:ext cx="762000" cy="127000"/>
            </a:xfrm>
            <a:prstGeom prst="rect">
              <a:avLst/>
            </a:prstGeom>
            <a:solidFill>
              <a:schemeClr val="accent1">
                <a:alpha val="0"/>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000">
                  <a:solidFill>
                    <a:srgbClr val="000000"/>
                  </a:solidFill>
                </a:rPr>
                <a:t>2</a:t>
              </a:r>
            </a:p>
          </p:txBody>
        </p:sp>
        <p:sp>
          <p:nvSpPr>
            <p:cNvPr id="27" name="YValueLabel3"/>
            <p:cNvSpPr/>
            <p:nvPr userDrawn="1"/>
          </p:nvSpPr>
          <p:spPr>
            <a:xfrm>
              <a:off x="254000" y="1841500"/>
              <a:ext cx="762000" cy="127000"/>
            </a:xfrm>
            <a:prstGeom prst="rect">
              <a:avLst/>
            </a:prstGeom>
            <a:solidFill>
              <a:schemeClr val="accent1">
                <a:alpha val="0"/>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000">
                  <a:solidFill>
                    <a:srgbClr val="000000"/>
                  </a:solidFill>
                </a:rPr>
                <a:t>3</a:t>
              </a:r>
            </a:p>
          </p:txBody>
        </p:sp>
      </p:grpSp>
    </p:spTree>
  </p:cSld>
  <p:clrMap bg1="lt1" tx1="dk1" bg2="lt2" tx2="dk2" accent1="accent1" accent2="accent2" accent3="accent3" accent4="accent4" accent5="accent5" accent6="accent6" hlink="hlink" folHlink="folHlink"/>
  <p:sldLayoutIdLst>
    <p:sldLayoutId id="2147483788" r:id="rId1"/>
    <p:sldLayoutId id="2147483789" r:id="rId2"/>
    <p:sldLayoutId id="2147483790" r:id="rId3"/>
    <p:sldLayoutId id="2147483791" r:id="rId4"/>
    <p:sldLayoutId id="2147483792" r:id="rId5"/>
    <p:sldLayoutId id="2147483793" r:id="rId6"/>
    <p:sldLayoutId id="2147483794" r:id="rId7"/>
    <p:sldLayoutId id="2147483795" r:id="rId8"/>
    <p:sldLayoutId id="2147483796" r:id="rId9"/>
    <p:sldLayoutId id="2147483797" r:id="rId10"/>
    <p:sldLayoutId id="2147483798"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audio" Target="../media/audio1.wav"/><Relationship Id="rId1" Type="http://schemas.openxmlformats.org/officeDocument/2006/relationships/slideLayout" Target="../slideLayouts/slideLayout12.xml"/><Relationship Id="rId5" Type="http://schemas.openxmlformats.org/officeDocument/2006/relationships/slide" Target="slide1.xml"/><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7" Type="http://schemas.openxmlformats.org/officeDocument/2006/relationships/image" Target="../media/image15.png"/><Relationship Id="rId2" Type="http://schemas.openxmlformats.org/officeDocument/2006/relationships/audio" Target="../media/audio1.wav"/><Relationship Id="rId1" Type="http://schemas.openxmlformats.org/officeDocument/2006/relationships/slideLayout" Target="../slideLayouts/slideLayout12.xml"/><Relationship Id="rId6" Type="http://schemas.openxmlformats.org/officeDocument/2006/relationships/image" Target="../media/image14.png"/><Relationship Id="rId5" Type="http://schemas.openxmlformats.org/officeDocument/2006/relationships/slide" Target="slide1.xml"/><Relationship Id="rId4" Type="http://schemas.openxmlformats.org/officeDocument/2006/relationships/image" Target="../media/image13.png"/></Relationships>
</file>

<file path=ppt/slides/_rels/slide12.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audio" Target="../media/audio1.wav"/><Relationship Id="rId1" Type="http://schemas.openxmlformats.org/officeDocument/2006/relationships/slideLayout" Target="../slideLayouts/slideLayout12.xml"/><Relationship Id="rId4" Type="http://schemas.openxmlformats.org/officeDocument/2006/relationships/image" Target="../media/image16.png"/></Relationships>
</file>

<file path=ppt/slides/_rels/slide1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audio" Target="../media/audio1.wav"/><Relationship Id="rId1" Type="http://schemas.openxmlformats.org/officeDocument/2006/relationships/slideLayout" Target="../slideLayouts/slideLayout12.xml"/><Relationship Id="rId5" Type="http://schemas.openxmlformats.org/officeDocument/2006/relationships/image" Target="../media/image18.png"/><Relationship Id="rId4" Type="http://schemas.openxmlformats.org/officeDocument/2006/relationships/slide" Target="slide1.xml"/></Relationships>
</file>

<file path=ppt/slides/_rels/slide14.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audio" Target="../media/audio1.wav"/><Relationship Id="rId1" Type="http://schemas.openxmlformats.org/officeDocument/2006/relationships/slideLayout" Target="../slideLayouts/slideLayout12.xml"/><Relationship Id="rId4" Type="http://schemas.openxmlformats.org/officeDocument/2006/relationships/image" Target="../media/image19.png"/></Relationships>
</file>

<file path=ppt/slides/_rels/slide15.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audio" Target="../media/audio1.wav"/><Relationship Id="rId1" Type="http://schemas.openxmlformats.org/officeDocument/2006/relationships/slideLayout" Target="../slideLayouts/slideLayout12.xml"/><Relationship Id="rId4" Type="http://schemas.openxmlformats.org/officeDocument/2006/relationships/image" Target="../media/image20.png"/></Relationships>
</file>

<file path=ppt/slides/_rels/slide16.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image" Target="../media/image22.png"/><Relationship Id="rId4" Type="http://schemas.openxmlformats.org/officeDocument/2006/relationships/slide" Target="slide1.xml"/></Relationships>
</file>

<file path=ppt/slides/_rels/slide17.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audio" Target="../media/audio1.wav"/><Relationship Id="rId1" Type="http://schemas.openxmlformats.org/officeDocument/2006/relationships/slideLayout" Target="../slideLayouts/slideLayout12.xml"/><Relationship Id="rId4" Type="http://schemas.openxmlformats.org/officeDocument/2006/relationships/image" Target="../media/image23.png"/></Relationships>
</file>

<file path=ppt/slides/_rels/slide18.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audio" Target="../media/audio1.wav"/><Relationship Id="rId1" Type="http://schemas.openxmlformats.org/officeDocument/2006/relationships/slideLayout" Target="../slideLayouts/slideLayout12.xml"/><Relationship Id="rId5" Type="http://schemas.openxmlformats.org/officeDocument/2006/relationships/slide" Target="slide1.xml"/><Relationship Id="rId4" Type="http://schemas.openxmlformats.org/officeDocument/2006/relationships/image" Target="../media/image25.png"/></Relationships>
</file>

<file path=ppt/slides/_rels/slide19.xml.rels><?xml version="1.0" encoding="UTF-8" standalone="yes"?>
<Relationships xmlns="http://schemas.openxmlformats.org/package/2006/relationships"><Relationship Id="rId3" Type="http://schemas.openxmlformats.org/officeDocument/2006/relationships/image" Target="../media/image26.png"/><Relationship Id="rId7" Type="http://schemas.openxmlformats.org/officeDocument/2006/relationships/image" Target="../media/image28.png"/><Relationship Id="rId2" Type="http://schemas.openxmlformats.org/officeDocument/2006/relationships/slide" Target="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audio" Target="../media/audio1.wav"/><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audio" Target="../media/audio1.wav"/><Relationship Id="rId1" Type="http://schemas.openxmlformats.org/officeDocument/2006/relationships/slideLayout" Target="../slideLayouts/slideLayout12.xml"/><Relationship Id="rId4" Type="http://schemas.openxmlformats.org/officeDocument/2006/relationships/image" Target="../media/image29.png"/></Relationships>
</file>

<file path=ppt/slides/_rels/slide21.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audio" Target="../media/audio1.wav"/><Relationship Id="rId1" Type="http://schemas.openxmlformats.org/officeDocument/2006/relationships/slideLayout" Target="../slideLayouts/slideLayout12.xml"/><Relationship Id="rId5" Type="http://schemas.openxmlformats.org/officeDocument/2006/relationships/image" Target="../media/image31.png"/><Relationship Id="rId4" Type="http://schemas.openxmlformats.org/officeDocument/2006/relationships/slide" Target="slide1.xml"/></Relationships>
</file>

<file path=ppt/slides/_rels/slide22.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audio" Target="../media/audio1.wav"/><Relationship Id="rId1" Type="http://schemas.openxmlformats.org/officeDocument/2006/relationships/slideLayout" Target="../slideLayouts/slideLayout12.xml"/><Relationship Id="rId5" Type="http://schemas.openxmlformats.org/officeDocument/2006/relationships/image" Target="../media/image33.png"/><Relationship Id="rId4" Type="http://schemas.openxmlformats.org/officeDocument/2006/relationships/slide" Target="slide1.xml"/></Relationships>
</file>

<file path=ppt/slides/_rels/slide23.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audio" Target="../media/audio1.wav"/><Relationship Id="rId1" Type="http://schemas.openxmlformats.org/officeDocument/2006/relationships/slideLayout" Target="../slideLayouts/slideLayout12.xml"/><Relationship Id="rId5" Type="http://schemas.openxmlformats.org/officeDocument/2006/relationships/image" Target="../media/image35.png"/><Relationship Id="rId4" Type="http://schemas.openxmlformats.org/officeDocument/2006/relationships/slide" Target="slide1.xml"/></Relationships>
</file>

<file path=ppt/slides/_rels/slide24.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audio" Target="../media/audio1.wav"/><Relationship Id="rId1" Type="http://schemas.openxmlformats.org/officeDocument/2006/relationships/slideLayout" Target="../slideLayouts/slideLayout12.xml"/><Relationship Id="rId4" Type="http://schemas.openxmlformats.org/officeDocument/2006/relationships/image" Target="../media/image36.png"/></Relationships>
</file>

<file path=ppt/slides/_rels/slide25.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audio" Target="../media/audio1.wav"/><Relationship Id="rId1" Type="http://schemas.openxmlformats.org/officeDocument/2006/relationships/slideLayout" Target="../slideLayouts/slideLayout12.xml"/><Relationship Id="rId5" Type="http://schemas.openxmlformats.org/officeDocument/2006/relationships/image" Target="../media/image38.png"/><Relationship Id="rId4" Type="http://schemas.openxmlformats.org/officeDocument/2006/relationships/slide" Target="slide1.xml"/></Relationships>
</file>

<file path=ppt/slides/_rels/slide26.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audio" Target="../media/audio1.wav"/><Relationship Id="rId1" Type="http://schemas.openxmlformats.org/officeDocument/2006/relationships/slideLayout" Target="../slideLayouts/slideLayout12.xml"/><Relationship Id="rId5" Type="http://schemas.openxmlformats.org/officeDocument/2006/relationships/image" Target="../media/image40.png"/><Relationship Id="rId4" Type="http://schemas.openxmlformats.org/officeDocument/2006/relationships/slide" Target="slide1.xml"/></Relationships>
</file>

<file path=ppt/slides/_rels/slide27.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audio" Target="../media/audio1.wav"/><Relationship Id="rId1" Type="http://schemas.openxmlformats.org/officeDocument/2006/relationships/slideLayout" Target="../slideLayouts/slideLayout12.xml"/><Relationship Id="rId4" Type="http://schemas.openxmlformats.org/officeDocument/2006/relationships/image" Target="../media/image27.png"/></Relationships>
</file>

<file path=ppt/slides/_rels/slide28.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audio" Target="../media/audio1.wav"/><Relationship Id="rId1" Type="http://schemas.openxmlformats.org/officeDocument/2006/relationships/slideLayout" Target="../slideLayouts/slideLayout12.xml"/><Relationship Id="rId4" Type="http://schemas.openxmlformats.org/officeDocument/2006/relationships/image" Target="../media/image41.png"/></Relationships>
</file>

<file path=ppt/slides/_rels/slide29.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audio" Target="../media/audio1.wav"/><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12.xml"/><Relationship Id="rId4" Type="http://schemas.openxmlformats.org/officeDocument/2006/relationships/slide" Target="slide1.xml"/></Relationships>
</file>

<file path=ppt/slides/_rels/slide30.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audio" Target="../media/audio1.wav"/><Relationship Id="rId1" Type="http://schemas.openxmlformats.org/officeDocument/2006/relationships/slideLayout" Target="../slideLayouts/slideLayout12.xml"/><Relationship Id="rId4" Type="http://schemas.openxmlformats.org/officeDocument/2006/relationships/image" Target="../media/image42.png"/></Relationships>
</file>

<file path=ppt/slides/_rels/slide31.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audio" Target="../media/audio1.wav"/><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audio" Target="../media/audio1.wav"/><Relationship Id="rId1" Type="http://schemas.openxmlformats.org/officeDocument/2006/relationships/slideLayout" Target="../slideLayouts/slideLayout12.xml"/><Relationship Id="rId5" Type="http://schemas.openxmlformats.org/officeDocument/2006/relationships/image" Target="../media/image5.png"/><Relationship Id="rId4" Type="http://schemas.openxmlformats.org/officeDocument/2006/relationships/slide" Target="slide1.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audio" Target="../media/audio1.wav"/><Relationship Id="rId1" Type="http://schemas.openxmlformats.org/officeDocument/2006/relationships/slideLayout" Target="../slideLayouts/slideLayout12.xml"/><Relationship Id="rId4" Type="http://schemas.openxmlformats.org/officeDocument/2006/relationships/slide" Target="slide1.xml"/></Relationships>
</file>

<file path=ppt/slides/_rels/slide6.xml.rels><?xml version="1.0" encoding="UTF-8" standalone="yes"?>
<Relationships xmlns="http://schemas.openxmlformats.org/package/2006/relationships"><Relationship Id="rId3" Type="http://schemas.openxmlformats.org/officeDocument/2006/relationships/image" Target="../media/image60.png"/><Relationship Id="rId2" Type="http://schemas.openxmlformats.org/officeDocument/2006/relationships/audio" Target="../media/audio1.wav"/><Relationship Id="rId1" Type="http://schemas.openxmlformats.org/officeDocument/2006/relationships/slideLayout" Target="../slideLayouts/slideLayout12.xml"/><Relationship Id="rId5" Type="http://schemas.openxmlformats.org/officeDocument/2006/relationships/slide" Target="slide1.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audio" Target="../media/audio1.wav"/><Relationship Id="rId1" Type="http://schemas.openxmlformats.org/officeDocument/2006/relationships/slideLayout" Target="../slideLayouts/slideLayout12.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audio" Target="../media/audio1.wav"/><Relationship Id="rId1" Type="http://schemas.openxmlformats.org/officeDocument/2006/relationships/slideLayout" Target="../slideLayouts/slideLayout12.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audio" Target="../media/audio1.wav"/><Relationship Id="rId1" Type="http://schemas.openxmlformats.org/officeDocument/2006/relationships/slideLayout" Target="../slideLayouts/slideLayout12.xml"/><Relationship Id="rId4" Type="http://schemas.openxmlformats.org/officeDocument/2006/relationships/slide" Target="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427037"/>
            <a:ext cx="8229600" cy="1143000"/>
          </a:xfrm>
        </p:spPr>
        <p:txBody>
          <a:bodyPr/>
          <a:lstStyle/>
          <a:p>
            <a:r>
              <a:rPr lang="en-US" altLang="en-US" b="1" dirty="0">
                <a:solidFill>
                  <a:schemeClr val="tx1"/>
                </a:solidFill>
                <a:effectLst>
                  <a:outerShdw blurRad="38100" dist="38100" dir="2700000" algn="tl">
                    <a:srgbClr val="C0C0C0"/>
                  </a:outerShdw>
                </a:effectLst>
              </a:rPr>
              <a:t>Algebra Jeopardy!</a:t>
            </a:r>
            <a:br>
              <a:rPr lang="en-US" altLang="en-US" b="1" dirty="0">
                <a:solidFill>
                  <a:schemeClr val="tx1"/>
                </a:solidFill>
                <a:effectLst>
                  <a:outerShdw blurRad="38100" dist="38100" dir="2700000" algn="tl">
                    <a:srgbClr val="C0C0C0"/>
                  </a:outerShdw>
                </a:effectLst>
              </a:rPr>
            </a:br>
            <a:endParaRPr lang="en-US" dirty="0"/>
          </a:p>
        </p:txBody>
      </p:sp>
      <p:pic>
        <p:nvPicPr>
          <p:cNvPr id="6" name="Picture 5" title="Game Board"/>
          <p:cNvPicPr>
            <a:picLocks noChangeAspect="1"/>
          </p:cNvPicPr>
          <p:nvPr/>
        </p:nvPicPr>
        <p:blipFill>
          <a:blip r:embed="rId2"/>
          <a:stretch>
            <a:fillRect/>
          </a:stretch>
        </p:blipFill>
        <p:spPr>
          <a:xfrm>
            <a:off x="334617" y="1219200"/>
            <a:ext cx="8627165" cy="5407804"/>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5842" name="Rectangle 2" title="Formula"/>
              <p:cNvSpPr>
                <a:spLocks noGrp="1" noChangeArrowheads="1"/>
              </p:cNvSpPr>
              <p:nvPr>
                <p:ph type="body" sz="half" idx="1"/>
              </p:nvPr>
            </p:nvSpPr>
            <p:spPr>
              <a:xfrm>
                <a:off x="582613" y="1600200"/>
                <a:ext cx="7848600" cy="3886200"/>
              </a:xfrm>
              <a:solidFill>
                <a:srgbClr val="EAEAEA"/>
              </a:solidFill>
              <a:ln w="38100">
                <a:solidFill>
                  <a:srgbClr val="FF9900"/>
                </a:solidFill>
                <a:miter lim="800000"/>
                <a:headEnd/>
                <a:tailEnd/>
              </a:ln>
            </p:spPr>
            <p:txBody>
              <a:bodyPr/>
              <a:lstStyle/>
              <a:p>
                <a:pPr algn="ctr" eaLnBrk="1" hangingPunct="1">
                  <a:buFontTx/>
                  <a:buNone/>
                </a:pPr>
                <a:endParaRPr lang="en-US" altLang="en-US" sz="4400" b="1" i="0" dirty="0">
                  <a:latin typeface="Cambria Math" panose="02040503050406030204" pitchFamily="18" charset="0"/>
                </a:endParaRPr>
              </a:p>
              <a:p>
                <a:pPr algn="ctr" eaLnBrk="1" hangingPunct="1">
                  <a:buFontTx/>
                  <a:buNone/>
                </a:pPr>
                <a14:m>
                  <m:oMathPara xmlns:m="http://schemas.openxmlformats.org/officeDocument/2006/math">
                    <m:oMathParaPr>
                      <m:jc m:val="centerGroup"/>
                    </m:oMathParaPr>
                    <m:oMath xmlns:m="http://schemas.openxmlformats.org/officeDocument/2006/math">
                      <m:r>
                        <m:rPr>
                          <m:nor/>
                        </m:rPr>
                        <a:rPr lang="en-US" altLang="en-US" sz="4400" b="1" i="0" smtClean="0">
                          <a:latin typeface="Cambria Math" panose="02040503050406030204" pitchFamily="18" charset="0"/>
                        </a:rPr>
                        <m:t>Find</m:t>
                      </m:r>
                      <m:r>
                        <m:rPr>
                          <m:nor/>
                        </m:rPr>
                        <a:rPr lang="en-US" altLang="en-US" sz="4400" b="1" i="0" smtClean="0">
                          <a:latin typeface="Cambria Math" panose="02040503050406030204" pitchFamily="18" charset="0"/>
                        </a:rPr>
                        <m:t> </m:t>
                      </m:r>
                      <m:r>
                        <a:rPr lang="en-US" altLang="en-US" sz="4400" b="1" i="1" smtClean="0">
                          <a:latin typeface="Cambria Math" panose="02040503050406030204" pitchFamily="18" charset="0"/>
                        </a:rPr>
                        <m:t>𝒇</m:t>
                      </m:r>
                      <m:d>
                        <m:dPr>
                          <m:ctrlPr>
                            <a:rPr lang="en-US" altLang="en-US" sz="4400" b="1" i="1" smtClean="0">
                              <a:latin typeface="Cambria Math" panose="02040503050406030204" pitchFamily="18" charset="0"/>
                            </a:rPr>
                          </m:ctrlPr>
                        </m:dPr>
                        <m:e>
                          <m:r>
                            <a:rPr lang="en-US" altLang="en-US" sz="4400" b="1" i="1" smtClean="0">
                              <a:latin typeface="Cambria Math" panose="02040503050406030204" pitchFamily="18" charset="0"/>
                            </a:rPr>
                            <m:t>𝟑</m:t>
                          </m:r>
                        </m:e>
                      </m:d>
                      <m:r>
                        <a:rPr lang="en-US" altLang="en-US" sz="4400" b="1" i="1" smtClean="0">
                          <a:latin typeface="Cambria Math" panose="02040503050406030204" pitchFamily="18" charset="0"/>
                        </a:rPr>
                        <m:t> </m:t>
                      </m:r>
                      <m:r>
                        <m:rPr>
                          <m:nor/>
                        </m:rPr>
                        <a:rPr lang="en-US" altLang="en-US" sz="4400" b="1" i="0" smtClean="0">
                          <a:latin typeface="Cambria Math" panose="02040503050406030204" pitchFamily="18" charset="0"/>
                        </a:rPr>
                        <m:t>for</m:t>
                      </m:r>
                      <m:r>
                        <m:rPr>
                          <m:nor/>
                        </m:rPr>
                        <a:rPr lang="en-US" altLang="en-US" sz="4400" b="1" i="0" smtClean="0">
                          <a:latin typeface="Cambria Math" panose="02040503050406030204" pitchFamily="18" charset="0"/>
                        </a:rPr>
                        <m:t> </m:t>
                      </m:r>
                      <m:r>
                        <a:rPr lang="en-US" altLang="en-US" sz="4400" b="1" i="1" smtClean="0">
                          <a:latin typeface="Cambria Math" panose="02040503050406030204" pitchFamily="18" charset="0"/>
                        </a:rPr>
                        <m:t>𝒇</m:t>
                      </m:r>
                      <m:d>
                        <m:dPr>
                          <m:ctrlPr>
                            <a:rPr lang="en-US" altLang="en-US" sz="4400" b="1" i="1" smtClean="0">
                              <a:latin typeface="Cambria Math" panose="02040503050406030204" pitchFamily="18" charset="0"/>
                            </a:rPr>
                          </m:ctrlPr>
                        </m:dPr>
                        <m:e>
                          <m:r>
                            <a:rPr lang="en-US" altLang="en-US" sz="4400" b="1" i="1" smtClean="0">
                              <a:latin typeface="Cambria Math" panose="02040503050406030204" pitchFamily="18" charset="0"/>
                            </a:rPr>
                            <m:t>𝒙</m:t>
                          </m:r>
                        </m:e>
                      </m:d>
                      <m:r>
                        <a:rPr lang="en-US" altLang="en-US" sz="4400" b="1" i="1" smtClean="0">
                          <a:latin typeface="Cambria Math" panose="02040503050406030204" pitchFamily="18" charset="0"/>
                        </a:rPr>
                        <m:t>=</m:t>
                      </m:r>
                      <m:sSup>
                        <m:sSupPr>
                          <m:ctrlPr>
                            <a:rPr lang="en-US" altLang="en-US" sz="4400" b="1" i="1" smtClean="0">
                              <a:latin typeface="Cambria Math" panose="02040503050406030204" pitchFamily="18" charset="0"/>
                            </a:rPr>
                          </m:ctrlPr>
                        </m:sSupPr>
                        <m:e>
                          <m:r>
                            <a:rPr lang="en-US" altLang="en-US" sz="4400" b="1" i="1" smtClean="0">
                              <a:latin typeface="Cambria Math" panose="02040503050406030204" pitchFamily="18" charset="0"/>
                            </a:rPr>
                            <m:t>𝟐</m:t>
                          </m:r>
                        </m:e>
                        <m:sup>
                          <m:r>
                            <a:rPr lang="en-US" altLang="en-US" sz="4400" b="1" i="1" smtClean="0">
                              <a:latin typeface="Cambria Math" panose="02040503050406030204" pitchFamily="18" charset="0"/>
                            </a:rPr>
                            <m:t>𝟑</m:t>
                          </m:r>
                          <m:r>
                            <a:rPr lang="en-US" altLang="en-US" sz="4400" b="1" i="1" smtClean="0">
                              <a:latin typeface="Cambria Math" panose="02040503050406030204" pitchFamily="18" charset="0"/>
                            </a:rPr>
                            <m:t>𝒙</m:t>
                          </m:r>
                          <m:r>
                            <a:rPr lang="en-US" altLang="en-US" sz="4400" b="1" i="1" smtClean="0">
                              <a:latin typeface="Cambria Math" panose="02040503050406030204" pitchFamily="18" charset="0"/>
                            </a:rPr>
                            <m:t>−</m:t>
                          </m:r>
                          <m:r>
                            <a:rPr lang="en-US" altLang="en-US" sz="4400" b="1" i="1" smtClean="0">
                              <a:latin typeface="Cambria Math" panose="02040503050406030204" pitchFamily="18" charset="0"/>
                            </a:rPr>
                            <m:t>𝟏</m:t>
                          </m:r>
                        </m:sup>
                      </m:sSup>
                    </m:oMath>
                  </m:oMathPara>
                </a14:m>
                <a:endParaRPr lang="en-US" altLang="en-US" sz="3600" b="1" dirty="0"/>
              </a:p>
              <a:p>
                <a:pPr algn="ctr" eaLnBrk="1" hangingPunct="1">
                  <a:buFontTx/>
                  <a:buNone/>
                </a:pPr>
                <a:endParaRPr lang="en-US" altLang="en-US" sz="3600" b="1" dirty="0"/>
              </a:p>
            </p:txBody>
          </p:sp>
        </mc:Choice>
        <mc:Fallback>
          <p:sp>
            <p:nvSpPr>
              <p:cNvPr id="35842" name="Rectangle 2" title="Formula"/>
              <p:cNvSpPr>
                <a:spLocks noGrp="1" noRot="1" noChangeAspect="1" noMove="1" noResize="1" noEditPoints="1" noAdjustHandles="1" noChangeArrowheads="1" noChangeShapeType="1" noTextEdit="1"/>
              </p:cNvSpPr>
              <p:nvPr>
                <p:ph type="body" sz="half" idx="1"/>
              </p:nvPr>
            </p:nvSpPr>
            <p:spPr>
              <a:xfrm>
                <a:off x="582613" y="1600200"/>
                <a:ext cx="7848600" cy="3886200"/>
              </a:xfrm>
              <a:blipFill rotWithShape="0">
                <a:blip r:embed="rId3"/>
                <a:stretch>
                  <a:fillRect/>
                </a:stretch>
              </a:blipFill>
              <a:ln w="38100">
                <a:solidFill>
                  <a:srgbClr val="FF9900"/>
                </a:solidFill>
                <a:miter lim="800000"/>
                <a:headEnd/>
                <a:tailEnd/>
              </a:ln>
            </p:spPr>
            <p:txBody>
              <a:bodyPr/>
              <a:lstStyle/>
              <a:p>
                <a:r>
                  <a:rPr lang="en-US">
                    <a:noFill/>
                  </a:rPr>
                  <a:t> </a:t>
                </a:r>
              </a:p>
            </p:txBody>
          </p:sp>
        </mc:Fallback>
      </mc:AlternateContent>
      <p:sp>
        <p:nvSpPr>
          <p:cNvPr id="35843" name="Rectangle 3"/>
          <p:cNvSpPr>
            <a:spLocks noGrp="1" noChangeArrowheads="1"/>
          </p:cNvSpPr>
          <p:nvPr>
            <p:ph type="title"/>
          </p:nvPr>
        </p:nvSpPr>
        <p:spPr>
          <a:xfrm>
            <a:off x="685800" y="609600"/>
            <a:ext cx="7848600" cy="762000"/>
          </a:xfrm>
          <a:solidFill>
            <a:srgbClr val="FFB13F"/>
          </a:solidFill>
          <a:ln w="38100">
            <a:solidFill>
              <a:srgbClr val="FF9900"/>
            </a:solidFill>
            <a:miter lim="800000"/>
            <a:headEnd/>
            <a:tailEnd/>
          </a:ln>
        </p:spPr>
        <p:txBody>
          <a:bodyPr/>
          <a:lstStyle/>
          <a:p>
            <a:pPr eaLnBrk="1" hangingPunct="1"/>
            <a:r>
              <a:rPr lang="en-US" altLang="en-US" sz="4800" b="1" dirty="0" smtClean="0"/>
              <a:t>400</a:t>
            </a:r>
            <a:r>
              <a:rPr lang="en-US" altLang="en-US" sz="4800" b="1" dirty="0" smtClean="0">
                <a:solidFill>
                  <a:srgbClr val="FFC000"/>
                </a:solidFill>
              </a:rPr>
              <a:t>.</a:t>
            </a:r>
            <a:endParaRPr lang="en-US" altLang="en-US" sz="4800" b="1" dirty="0">
              <a:solidFill>
                <a:srgbClr val="FFC000"/>
              </a:solidFill>
            </a:endParaRPr>
          </a:p>
        </p:txBody>
      </p:sp>
      <mc:AlternateContent xmlns:mc="http://schemas.openxmlformats.org/markup-compatibility/2006" xmlns:a14="http://schemas.microsoft.com/office/drawing/2010/main">
        <mc:Choice Requires="a14">
          <p:sp>
            <p:nvSpPr>
              <p:cNvPr id="11269" name="Text Box 5"/>
              <p:cNvSpPr txBox="1">
                <a:spLocks noChangeArrowheads="1"/>
              </p:cNvSpPr>
              <p:nvPr/>
            </p:nvSpPr>
            <p:spPr bwMode="auto">
              <a:xfrm>
                <a:off x="685800" y="5867400"/>
                <a:ext cx="6858000" cy="595932"/>
              </a:xfrm>
              <a:prstGeom prst="rect">
                <a:avLst/>
              </a:prstGeom>
              <a:solidFill>
                <a:srgbClr val="C0C0C0"/>
              </a:solidFill>
              <a:ln w="38100">
                <a:solidFill>
                  <a:srgbClr val="FF9900"/>
                </a:solidFill>
                <a:miter lim="800000"/>
                <a:headEnd/>
                <a:tailEnd/>
              </a:ln>
              <a:effectLst/>
              <a:extLst>
                <a:ext uri="{AF507438-7753-43E0-B8FC-AC1667EBCBE1}">
                  <a14:hiddenEffect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altLang="en-US" sz="3200" b="1" dirty="0"/>
                  <a:t>Answer: </a:t>
                </a:r>
                <a14:m>
                  <m:oMath xmlns:m="http://schemas.openxmlformats.org/officeDocument/2006/math">
                    <m:sSup>
                      <m:sSupPr>
                        <m:ctrlPr>
                          <a:rPr lang="en-US" altLang="en-US" sz="3200" b="1" i="1" smtClean="0">
                            <a:latin typeface="Cambria Math" panose="02040503050406030204" pitchFamily="18" charset="0"/>
                          </a:rPr>
                        </m:ctrlPr>
                      </m:sSupPr>
                      <m:e>
                        <m:r>
                          <a:rPr lang="en-US" altLang="en-US" sz="3200" b="1" i="1" smtClean="0">
                            <a:latin typeface="Cambria Math" panose="02040503050406030204" pitchFamily="18" charset="0"/>
                          </a:rPr>
                          <m:t>𝟐</m:t>
                        </m:r>
                      </m:e>
                      <m:sup>
                        <m:r>
                          <a:rPr lang="en-US" altLang="en-US" sz="3200" b="1" i="1" smtClean="0">
                            <a:latin typeface="Cambria Math" panose="02040503050406030204" pitchFamily="18" charset="0"/>
                          </a:rPr>
                          <m:t>𝟖</m:t>
                        </m:r>
                      </m:sup>
                    </m:sSup>
                    <m:r>
                      <m:rPr>
                        <m:nor/>
                      </m:rPr>
                      <a:rPr lang="en-US" altLang="en-US" sz="3200" b="1" i="0" smtClean="0">
                        <a:latin typeface="Cambria Math" panose="02040503050406030204" pitchFamily="18" charset="0"/>
                      </a:rPr>
                      <m:t> </m:t>
                    </m:r>
                    <m:r>
                      <m:rPr>
                        <m:nor/>
                      </m:rPr>
                      <a:rPr lang="en-US" altLang="en-US" sz="3200" b="1" i="0" smtClean="0">
                        <a:latin typeface="Cambria Math" panose="02040503050406030204" pitchFamily="18" charset="0"/>
                      </a:rPr>
                      <m:t>or</m:t>
                    </m:r>
                    <m:r>
                      <m:rPr>
                        <m:nor/>
                      </m:rPr>
                      <a:rPr lang="en-US" altLang="en-US" sz="3200" b="1" i="0" smtClean="0">
                        <a:latin typeface="Cambria Math" panose="02040503050406030204" pitchFamily="18" charset="0"/>
                      </a:rPr>
                      <m:t> </m:t>
                    </m:r>
                    <m:r>
                      <a:rPr lang="en-US" altLang="en-US" sz="3200" b="1" i="1" smtClean="0">
                        <a:latin typeface="Cambria Math" panose="02040503050406030204" pitchFamily="18" charset="0"/>
                      </a:rPr>
                      <m:t>𝟐𝟓𝟔</m:t>
                    </m:r>
                  </m:oMath>
                </a14:m>
                <a:r>
                  <a:rPr lang="en-US" altLang="en-US" sz="2400" dirty="0">
                    <a:effectLst>
                      <a:outerShdw blurRad="38100" dist="38100" dir="2700000" algn="tl">
                        <a:srgbClr val="FFFFFF"/>
                      </a:outerShdw>
                    </a:effectLst>
                  </a:rPr>
                  <a:t> </a:t>
                </a:r>
              </a:p>
            </p:txBody>
          </p:sp>
        </mc:Choice>
        <mc:Fallback xmlns="">
          <p:sp>
            <p:nvSpPr>
              <p:cNvPr id="11269" name="Text Box 5"/>
              <p:cNvSpPr txBox="1">
                <a:spLocks noRot="1" noChangeAspect="1" noMove="1" noResize="1" noEditPoints="1" noAdjustHandles="1" noChangeArrowheads="1" noChangeShapeType="1" noTextEdit="1"/>
              </p:cNvSpPr>
              <p:nvPr/>
            </p:nvSpPr>
            <p:spPr bwMode="auto">
              <a:xfrm>
                <a:off x="685800" y="5867400"/>
                <a:ext cx="6858000" cy="595932"/>
              </a:xfrm>
              <a:prstGeom prst="rect">
                <a:avLst/>
              </a:prstGeom>
              <a:blipFill rotWithShape="0">
                <a:blip r:embed="rId4" cstate="print"/>
                <a:stretch>
                  <a:fillRect l="-2034" t="-7767" b="-28155"/>
                </a:stretch>
              </a:blipFill>
              <a:ln w="38100">
                <a:solidFill>
                  <a:srgbClr val="FF99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r>
                  <a:rPr lang="en-US">
                    <a:noFill/>
                  </a:rPr>
                  <a:t> </a:t>
                </a:r>
              </a:p>
            </p:txBody>
          </p:sp>
        </mc:Fallback>
      </mc:AlternateContent>
      <p:grpSp>
        <p:nvGrpSpPr>
          <p:cNvPr id="35845" name="Group 27" title="Arrow"/>
          <p:cNvGrpSpPr>
            <a:grpSpLocks/>
          </p:cNvGrpSpPr>
          <p:nvPr/>
        </p:nvGrpSpPr>
        <p:grpSpPr bwMode="auto">
          <a:xfrm>
            <a:off x="8001000" y="5638800"/>
            <a:ext cx="685800" cy="838200"/>
            <a:chOff x="5088" y="3504"/>
            <a:chExt cx="432" cy="528"/>
          </a:xfrm>
        </p:grpSpPr>
        <p:sp>
          <p:nvSpPr>
            <p:cNvPr id="35846" name="Rectangle 28">
              <a:hlinkClick r:id="rId5" action="ppaction://hlinksldjump"/>
            </p:cNvPr>
            <p:cNvSpPr>
              <a:spLocks noChangeArrowheads="1"/>
            </p:cNvSpPr>
            <p:nvPr/>
          </p:nvSpPr>
          <p:spPr bwMode="auto">
            <a:xfrm>
              <a:off x="5088" y="3504"/>
              <a:ext cx="432" cy="528"/>
            </a:xfrm>
            <a:prstGeom prst="rect">
              <a:avLst/>
            </a:prstGeom>
            <a:solidFill>
              <a:srgbClr val="FFB13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35847" name="AutoShape 29">
              <a:hlinkClick r:id="rId5" action="ppaction://hlinksldjump"/>
            </p:cNvPr>
            <p:cNvSpPr>
              <a:spLocks noChangeArrowheads="1"/>
            </p:cNvSpPr>
            <p:nvPr/>
          </p:nvSpPr>
          <p:spPr bwMode="auto">
            <a:xfrm rot="10800000">
              <a:off x="5136" y="3552"/>
              <a:ext cx="336" cy="336"/>
            </a:xfrm>
            <a:custGeom>
              <a:avLst/>
              <a:gdLst>
                <a:gd name="T0" fmla="*/ 2 w 21600"/>
                <a:gd name="T1" fmla="*/ 0 h 21600"/>
                <a:gd name="T2" fmla="*/ 1 w 21600"/>
                <a:gd name="T3" fmla="*/ 3 h 21600"/>
                <a:gd name="T4" fmla="*/ 2 w 21600"/>
                <a:gd name="T5" fmla="*/ 1 h 21600"/>
                <a:gd name="T6" fmla="*/ 6 w 21600"/>
                <a:gd name="T7" fmla="*/ 3 h 21600"/>
                <a:gd name="T8" fmla="*/ 5 w 21600"/>
                <a:gd name="T9" fmla="*/ 4 h 21600"/>
                <a:gd name="T10" fmla="*/ 3 w 21600"/>
                <a:gd name="T11" fmla="*/ 3 h 21600"/>
                <a:gd name="T12" fmla="*/ 0 60000 65536"/>
                <a:gd name="T13" fmla="*/ 0 60000 65536"/>
                <a:gd name="T14" fmla="*/ 0 60000 65536"/>
                <a:gd name="T15" fmla="*/ 0 60000 65536"/>
                <a:gd name="T16" fmla="*/ 0 60000 65536"/>
                <a:gd name="T17" fmla="*/ 0 60000 65536"/>
                <a:gd name="T18" fmla="*/ 3150 w 21600"/>
                <a:gd name="T19" fmla="*/ 3150 h 21600"/>
                <a:gd name="T20" fmla="*/ 18450 w 21600"/>
                <a:gd name="T21" fmla="*/ 1845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200" y="10800"/>
                  </a:moveTo>
                  <a:cubicBezTo>
                    <a:pt x="16200" y="7817"/>
                    <a:pt x="13782" y="5400"/>
                    <a:pt x="10800" y="5400"/>
                  </a:cubicBezTo>
                  <a:cubicBezTo>
                    <a:pt x="7817" y="5400"/>
                    <a:pt x="5400" y="7817"/>
                    <a:pt x="5400" y="10800"/>
                  </a:cubicBezTo>
                  <a:cubicBezTo>
                    <a:pt x="5400" y="11438"/>
                    <a:pt x="5513" y="12071"/>
                    <a:pt x="5734" y="12669"/>
                  </a:cubicBezTo>
                  <a:lnTo>
                    <a:pt x="668" y="14539"/>
                  </a:lnTo>
                  <a:cubicBezTo>
                    <a:pt x="226" y="13342"/>
                    <a:pt x="0" y="12076"/>
                    <a:pt x="0" y="10800"/>
                  </a:cubicBezTo>
                  <a:cubicBezTo>
                    <a:pt x="0" y="4835"/>
                    <a:pt x="4835" y="0"/>
                    <a:pt x="10800" y="0"/>
                  </a:cubicBezTo>
                  <a:cubicBezTo>
                    <a:pt x="16764" y="0"/>
                    <a:pt x="21600" y="4835"/>
                    <a:pt x="21600" y="10799"/>
                  </a:cubicBezTo>
                  <a:lnTo>
                    <a:pt x="21600" y="10800"/>
                  </a:lnTo>
                  <a:lnTo>
                    <a:pt x="24300" y="10800"/>
                  </a:lnTo>
                  <a:lnTo>
                    <a:pt x="18900" y="16200"/>
                  </a:lnTo>
                  <a:lnTo>
                    <a:pt x="13500" y="10800"/>
                  </a:lnTo>
                  <a:lnTo>
                    <a:pt x="16200" y="10800"/>
                  </a:lnTo>
                  <a:close/>
                </a:path>
              </a:pathLst>
            </a:cu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269"/>
                                        </p:tgtEl>
                                        <p:attrNameLst>
                                          <p:attrName>style.visibility</p:attrName>
                                        </p:attrNameLst>
                                      </p:cBhvr>
                                      <p:to>
                                        <p:strVal val="visible"/>
                                      </p:to>
                                    </p:set>
                                    <p:animEffect transition="in" filter="blinds(horizontal)">
                                      <p:cBhvr>
                                        <p:cTn id="7" dur="500"/>
                                        <p:tgtEl>
                                          <p:spTgt spid="11269"/>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9" grpId="0" animBg="1"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2293" name="Text Box 5"/>
              <p:cNvSpPr txBox="1">
                <a:spLocks noChangeArrowheads="1"/>
              </p:cNvSpPr>
              <p:nvPr/>
            </p:nvSpPr>
            <p:spPr bwMode="auto">
              <a:xfrm>
                <a:off x="685800" y="5863431"/>
                <a:ext cx="7162800" cy="595932"/>
              </a:xfrm>
              <a:prstGeom prst="rect">
                <a:avLst/>
              </a:prstGeom>
              <a:solidFill>
                <a:srgbClr val="C0C0C0"/>
              </a:solidFill>
              <a:ln w="38100">
                <a:solidFill>
                  <a:srgbClr val="FF9900"/>
                </a:solidFill>
                <a:miter lim="800000"/>
                <a:headEnd/>
                <a:tailEnd/>
              </a:ln>
              <a:effectLst/>
              <a:extLst>
                <a:ext uri="{AF507438-7753-43E0-B8FC-AC1667EBCBE1}">
                  <a14:hiddenEffects>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b="1" dirty="0"/>
                  <a:t>Answer:</a:t>
                </a:r>
                <a14:m>
                  <m:oMath xmlns:m="http://schemas.openxmlformats.org/officeDocument/2006/math">
                    <m:r>
                      <a:rPr lang="en-US" altLang="en-US" b="1" i="1" smtClean="0">
                        <a:latin typeface="Cambria Math" panose="02040503050406030204" pitchFamily="18" charset="0"/>
                      </a:rPr>
                      <m:t>𝒇</m:t>
                    </m:r>
                    <m:d>
                      <m:dPr>
                        <m:ctrlPr>
                          <a:rPr lang="en-US" altLang="en-US" b="1" i="1" smtClean="0">
                            <a:latin typeface="Cambria Math" panose="02040503050406030204" pitchFamily="18" charset="0"/>
                          </a:rPr>
                        </m:ctrlPr>
                      </m:dPr>
                      <m:e>
                        <m:r>
                          <a:rPr lang="en-US" altLang="en-US" b="1" i="1" smtClean="0">
                            <a:latin typeface="Cambria Math" panose="02040503050406030204" pitchFamily="18" charset="0"/>
                          </a:rPr>
                          <m:t>𝒙</m:t>
                        </m:r>
                      </m:e>
                    </m:d>
                    <m:r>
                      <a:rPr lang="en-US" altLang="en-US" b="1" i="1" smtClean="0">
                        <a:latin typeface="Cambria Math" panose="02040503050406030204" pitchFamily="18" charset="0"/>
                      </a:rPr>
                      <m:t>=</m:t>
                    </m:r>
                    <m:sSup>
                      <m:sSupPr>
                        <m:ctrlPr>
                          <a:rPr lang="en-US" altLang="en-US" b="1" i="1" smtClean="0">
                            <a:latin typeface="Cambria Math" panose="02040503050406030204" pitchFamily="18" charset="0"/>
                          </a:rPr>
                        </m:ctrlPr>
                      </m:sSupPr>
                      <m:e>
                        <m:d>
                          <m:dPr>
                            <m:ctrlPr>
                              <a:rPr lang="en-US" altLang="en-US" b="1" i="1" smtClean="0">
                                <a:latin typeface="Cambria Math" panose="02040503050406030204" pitchFamily="18" charset="0"/>
                              </a:rPr>
                            </m:ctrlPr>
                          </m:dPr>
                          <m:e>
                            <m:r>
                              <a:rPr lang="en-US" altLang="en-US" b="1" i="1" smtClean="0">
                                <a:latin typeface="Cambria Math" panose="02040503050406030204" pitchFamily="18" charset="0"/>
                              </a:rPr>
                              <m:t>𝒙</m:t>
                            </m:r>
                            <m:r>
                              <a:rPr lang="en-US" altLang="en-US" b="1" i="1" smtClean="0">
                                <a:latin typeface="Cambria Math" panose="02040503050406030204" pitchFamily="18" charset="0"/>
                              </a:rPr>
                              <m:t>−</m:t>
                            </m:r>
                            <m:r>
                              <a:rPr lang="en-US" altLang="en-US" b="1" i="1" smtClean="0">
                                <a:latin typeface="Cambria Math" panose="02040503050406030204" pitchFamily="18" charset="0"/>
                              </a:rPr>
                              <m:t>𝟒</m:t>
                            </m:r>
                          </m:e>
                        </m:d>
                      </m:e>
                      <m:sup>
                        <m:r>
                          <a:rPr lang="en-US" altLang="en-US" b="1" i="1" smtClean="0">
                            <a:latin typeface="Cambria Math" panose="02040503050406030204" pitchFamily="18" charset="0"/>
                          </a:rPr>
                          <m:t>𝟑</m:t>
                        </m:r>
                      </m:sup>
                    </m:sSup>
                  </m:oMath>
                </a14:m>
                <a:endParaRPr lang="en-US" altLang="en-US" b="1" dirty="0"/>
              </a:p>
            </p:txBody>
          </p:sp>
        </mc:Choice>
        <mc:Fallback xmlns="">
          <p:sp>
            <p:nvSpPr>
              <p:cNvPr id="12293" name="Text Box 5"/>
              <p:cNvSpPr txBox="1">
                <a:spLocks noRot="1" noChangeAspect="1" noMove="1" noResize="1" noEditPoints="1" noAdjustHandles="1" noChangeArrowheads="1" noChangeShapeType="1" noTextEdit="1"/>
              </p:cNvSpPr>
              <p:nvPr/>
            </p:nvSpPr>
            <p:spPr bwMode="auto">
              <a:xfrm>
                <a:off x="685800" y="5863431"/>
                <a:ext cx="7162800" cy="595932"/>
              </a:xfrm>
              <a:prstGeom prst="rect">
                <a:avLst/>
              </a:prstGeom>
              <a:blipFill rotWithShape="0">
                <a:blip r:embed="rId4" cstate="print"/>
                <a:stretch>
                  <a:fillRect l="-1948" t="-7692" b="-27885"/>
                </a:stretch>
              </a:blipFill>
              <a:ln w="38100">
                <a:solidFill>
                  <a:srgbClr val="FF99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r>
                  <a:rPr lang="en-US">
                    <a:noFill/>
                  </a:rPr>
                  <a:t> </a:t>
                </a:r>
              </a:p>
            </p:txBody>
          </p:sp>
        </mc:Fallback>
      </mc:AlternateContent>
      <p:sp>
        <p:nvSpPr>
          <p:cNvPr id="36867" name="Rectangle 2" title="Graph"/>
          <p:cNvSpPr>
            <a:spLocks noGrp="1" noChangeArrowheads="1"/>
          </p:cNvSpPr>
          <p:nvPr>
            <p:ph type="body" sz="half" idx="1"/>
          </p:nvPr>
        </p:nvSpPr>
        <p:spPr>
          <a:xfrm>
            <a:off x="685800" y="1447800"/>
            <a:ext cx="7848600" cy="4246144"/>
          </a:xfrm>
          <a:solidFill>
            <a:srgbClr val="EAEAEA"/>
          </a:solidFill>
          <a:ln w="38100">
            <a:solidFill>
              <a:srgbClr val="FF9900"/>
            </a:solidFill>
            <a:miter lim="800000"/>
            <a:headEnd/>
            <a:tailEnd/>
          </a:ln>
        </p:spPr>
        <p:txBody>
          <a:bodyPr/>
          <a:lstStyle/>
          <a:p>
            <a:pPr algn="ctr" eaLnBrk="1" hangingPunct="1">
              <a:buFontTx/>
              <a:buNone/>
            </a:pPr>
            <a:endParaRPr lang="en-US" altLang="en-US" sz="3600" b="1" dirty="0"/>
          </a:p>
          <a:p>
            <a:pPr algn="ctr" eaLnBrk="1" hangingPunct="1">
              <a:buFontTx/>
              <a:buNone/>
            </a:pPr>
            <a:endParaRPr lang="en-US" altLang="en-US" sz="3600" b="1" dirty="0"/>
          </a:p>
        </p:txBody>
      </p:sp>
      <p:sp>
        <p:nvSpPr>
          <p:cNvPr id="36868" name="Rectangle 3"/>
          <p:cNvSpPr>
            <a:spLocks noGrp="1" noChangeArrowheads="1"/>
          </p:cNvSpPr>
          <p:nvPr>
            <p:ph type="title"/>
          </p:nvPr>
        </p:nvSpPr>
        <p:spPr>
          <a:xfrm>
            <a:off x="685800" y="609600"/>
            <a:ext cx="7924800" cy="762000"/>
          </a:xfrm>
          <a:solidFill>
            <a:srgbClr val="FFB13F"/>
          </a:solidFill>
          <a:ln w="38100">
            <a:solidFill>
              <a:srgbClr val="FF9900"/>
            </a:solidFill>
            <a:miter lim="800000"/>
            <a:headEnd/>
            <a:tailEnd/>
          </a:ln>
        </p:spPr>
        <p:txBody>
          <a:bodyPr/>
          <a:lstStyle/>
          <a:p>
            <a:pPr eaLnBrk="1" hangingPunct="1"/>
            <a:r>
              <a:rPr lang="en-US" altLang="en-US" sz="4800" b="1"/>
              <a:t>500</a:t>
            </a:r>
          </a:p>
        </p:txBody>
      </p:sp>
      <p:sp>
        <p:nvSpPr>
          <p:cNvPr id="12294" name="Text Box 6" title="Text Box"/>
          <p:cNvSpPr txBox="1">
            <a:spLocks noChangeArrowheads="1"/>
          </p:cNvSpPr>
          <p:nvPr/>
        </p:nvSpPr>
        <p:spPr bwMode="auto">
          <a:xfrm>
            <a:off x="1066800" y="6172200"/>
            <a:ext cx="914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2400" b="1">
                <a:sym typeface="Symbol" panose="05050102010706020507" pitchFamily="18" charset="2"/>
              </a:rPr>
              <a:t>  </a:t>
            </a:r>
            <a:endParaRPr lang="en-US" altLang="en-US" sz="2400" b="1"/>
          </a:p>
        </p:txBody>
      </p:sp>
      <p:grpSp>
        <p:nvGrpSpPr>
          <p:cNvPr id="36870" name="Group 15" title="Arrow"/>
          <p:cNvGrpSpPr>
            <a:grpSpLocks/>
          </p:cNvGrpSpPr>
          <p:nvPr/>
        </p:nvGrpSpPr>
        <p:grpSpPr bwMode="auto">
          <a:xfrm>
            <a:off x="8039100" y="5693944"/>
            <a:ext cx="685800" cy="838200"/>
            <a:chOff x="5088" y="3504"/>
            <a:chExt cx="432" cy="528"/>
          </a:xfrm>
        </p:grpSpPr>
        <p:sp>
          <p:nvSpPr>
            <p:cNvPr id="36871" name="Rectangle 16">
              <a:hlinkClick r:id="rId5" action="ppaction://hlinksldjump"/>
            </p:cNvPr>
            <p:cNvSpPr>
              <a:spLocks noChangeArrowheads="1"/>
            </p:cNvSpPr>
            <p:nvPr/>
          </p:nvSpPr>
          <p:spPr bwMode="auto">
            <a:xfrm>
              <a:off x="5088" y="3504"/>
              <a:ext cx="432" cy="528"/>
            </a:xfrm>
            <a:prstGeom prst="rect">
              <a:avLst/>
            </a:prstGeom>
            <a:solidFill>
              <a:srgbClr val="FFB13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36872" name="AutoShape 17">
              <a:hlinkClick r:id="rId5" action="ppaction://hlinksldjump"/>
            </p:cNvPr>
            <p:cNvSpPr>
              <a:spLocks noChangeArrowheads="1"/>
            </p:cNvSpPr>
            <p:nvPr/>
          </p:nvSpPr>
          <p:spPr bwMode="auto">
            <a:xfrm rot="10800000">
              <a:off x="5136" y="3552"/>
              <a:ext cx="336" cy="336"/>
            </a:xfrm>
            <a:custGeom>
              <a:avLst/>
              <a:gdLst>
                <a:gd name="T0" fmla="*/ 2 w 21600"/>
                <a:gd name="T1" fmla="*/ 0 h 21600"/>
                <a:gd name="T2" fmla="*/ 1 w 21600"/>
                <a:gd name="T3" fmla="*/ 3 h 21600"/>
                <a:gd name="T4" fmla="*/ 2 w 21600"/>
                <a:gd name="T5" fmla="*/ 1 h 21600"/>
                <a:gd name="T6" fmla="*/ 6 w 21600"/>
                <a:gd name="T7" fmla="*/ 3 h 21600"/>
                <a:gd name="T8" fmla="*/ 5 w 21600"/>
                <a:gd name="T9" fmla="*/ 4 h 21600"/>
                <a:gd name="T10" fmla="*/ 3 w 21600"/>
                <a:gd name="T11" fmla="*/ 3 h 21600"/>
                <a:gd name="T12" fmla="*/ 0 60000 65536"/>
                <a:gd name="T13" fmla="*/ 0 60000 65536"/>
                <a:gd name="T14" fmla="*/ 0 60000 65536"/>
                <a:gd name="T15" fmla="*/ 0 60000 65536"/>
                <a:gd name="T16" fmla="*/ 0 60000 65536"/>
                <a:gd name="T17" fmla="*/ 0 60000 65536"/>
                <a:gd name="T18" fmla="*/ 3150 w 21600"/>
                <a:gd name="T19" fmla="*/ 3150 h 21600"/>
                <a:gd name="T20" fmla="*/ 18450 w 21600"/>
                <a:gd name="T21" fmla="*/ 1845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200" y="10800"/>
                  </a:moveTo>
                  <a:cubicBezTo>
                    <a:pt x="16200" y="7817"/>
                    <a:pt x="13782" y="5400"/>
                    <a:pt x="10800" y="5400"/>
                  </a:cubicBezTo>
                  <a:cubicBezTo>
                    <a:pt x="7817" y="5400"/>
                    <a:pt x="5400" y="7817"/>
                    <a:pt x="5400" y="10800"/>
                  </a:cubicBezTo>
                  <a:cubicBezTo>
                    <a:pt x="5400" y="11438"/>
                    <a:pt x="5513" y="12071"/>
                    <a:pt x="5734" y="12669"/>
                  </a:cubicBezTo>
                  <a:lnTo>
                    <a:pt x="668" y="14539"/>
                  </a:lnTo>
                  <a:cubicBezTo>
                    <a:pt x="226" y="13342"/>
                    <a:pt x="0" y="12076"/>
                    <a:pt x="0" y="10800"/>
                  </a:cubicBezTo>
                  <a:cubicBezTo>
                    <a:pt x="0" y="4835"/>
                    <a:pt x="4835" y="0"/>
                    <a:pt x="10800" y="0"/>
                  </a:cubicBezTo>
                  <a:cubicBezTo>
                    <a:pt x="16764" y="0"/>
                    <a:pt x="21600" y="4835"/>
                    <a:pt x="21600" y="10799"/>
                  </a:cubicBezTo>
                  <a:lnTo>
                    <a:pt x="21600" y="10800"/>
                  </a:lnTo>
                  <a:lnTo>
                    <a:pt x="24300" y="10800"/>
                  </a:lnTo>
                  <a:lnTo>
                    <a:pt x="18900" y="16200"/>
                  </a:lnTo>
                  <a:lnTo>
                    <a:pt x="13500" y="10800"/>
                  </a:lnTo>
                  <a:lnTo>
                    <a:pt x="16200" y="10800"/>
                  </a:lnTo>
                  <a:close/>
                </a:path>
              </a:pathLst>
            </a:cu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mc:AlternateContent xmlns:mc="http://schemas.openxmlformats.org/markup-compatibility/2006" xmlns:a14="http://schemas.microsoft.com/office/drawing/2010/main">
        <mc:Choice Requires="a14">
          <p:sp>
            <p:nvSpPr>
              <p:cNvPr id="2" name="TextBox 1"/>
              <p:cNvSpPr txBox="1"/>
              <p:nvPr/>
            </p:nvSpPr>
            <p:spPr>
              <a:xfrm>
                <a:off x="1066800" y="1541087"/>
                <a:ext cx="7315200" cy="830997"/>
              </a:xfrm>
              <a:prstGeom prst="rect">
                <a:avLst/>
              </a:prstGeom>
              <a:noFill/>
            </p:spPr>
            <p:txBody>
              <a:bodyPr wrap="square" rtlCol="0">
                <a:spAutoFit/>
              </a:bodyPr>
              <a:lstStyle/>
              <a:p>
                <a:r>
                  <a:rPr lang="en-US" sz="2400" dirty="0"/>
                  <a:t>Write the equation for the function given the parent function is </a:t>
                </a:r>
                <a14:m>
                  <m:oMath xmlns:m="http://schemas.openxmlformats.org/officeDocument/2006/math">
                    <m:r>
                      <a:rPr lang="en-US" sz="2400" b="0" i="1" smtClean="0">
                        <a:latin typeface="Cambria Math" panose="02040503050406030204" pitchFamily="18" charset="0"/>
                      </a:rPr>
                      <m:t>𝑓</m:t>
                    </m:r>
                    <m:d>
                      <m:dPr>
                        <m:ctrlPr>
                          <a:rPr lang="en-US" sz="2400" b="0" i="1" smtClean="0">
                            <a:latin typeface="Cambria Math" panose="02040503050406030204" pitchFamily="18" charset="0"/>
                          </a:rPr>
                        </m:ctrlPr>
                      </m:dPr>
                      <m:e>
                        <m:r>
                          <a:rPr lang="en-US" sz="2400" b="0" i="1" smtClean="0">
                            <a:latin typeface="Cambria Math" panose="02040503050406030204" pitchFamily="18" charset="0"/>
                          </a:rPr>
                          <m:t>𝑥</m:t>
                        </m:r>
                      </m:e>
                    </m:d>
                    <m:r>
                      <a:rPr lang="en-US" sz="2400" b="0" i="1" smtClean="0">
                        <a:latin typeface="Cambria Math" panose="02040503050406030204" pitchFamily="18" charset="0"/>
                      </a:rPr>
                      <m:t>=</m:t>
                    </m:r>
                    <m:sSup>
                      <m:sSupPr>
                        <m:ctrlPr>
                          <a:rPr lang="en-US" sz="2400" b="0" i="1" smtClean="0">
                            <a:latin typeface="Cambria Math" panose="02040503050406030204" pitchFamily="18" charset="0"/>
                          </a:rPr>
                        </m:ctrlPr>
                      </m:sSupPr>
                      <m:e>
                        <m:r>
                          <a:rPr lang="en-US" sz="2400" b="0" i="1" smtClean="0">
                            <a:latin typeface="Cambria Math" panose="02040503050406030204" pitchFamily="18" charset="0"/>
                          </a:rPr>
                          <m:t>𝑥</m:t>
                        </m:r>
                      </m:e>
                      <m:sup>
                        <m:r>
                          <a:rPr lang="en-US" sz="2400" b="0" i="1" smtClean="0">
                            <a:latin typeface="Cambria Math" panose="02040503050406030204" pitchFamily="18" charset="0"/>
                          </a:rPr>
                          <m:t>3</m:t>
                        </m:r>
                      </m:sup>
                    </m:sSup>
                  </m:oMath>
                </a14:m>
                <a:r>
                  <a:rPr lang="en-US" sz="2400" dirty="0"/>
                  <a:t>.</a:t>
                </a:r>
              </a:p>
            </p:txBody>
          </p:sp>
        </mc:Choice>
        <mc:Fallback xmlns="">
          <p:sp>
            <p:nvSpPr>
              <p:cNvPr id="2" name="TextBox 1"/>
              <p:cNvSpPr txBox="1">
                <a:spLocks noRot="1" noChangeAspect="1" noMove="1" noResize="1" noEditPoints="1" noAdjustHandles="1" noChangeArrowheads="1" noChangeShapeType="1" noTextEdit="1"/>
              </p:cNvSpPr>
              <p:nvPr/>
            </p:nvSpPr>
            <p:spPr>
              <a:xfrm>
                <a:off x="1066800" y="1541087"/>
                <a:ext cx="7315200" cy="830997"/>
              </a:xfrm>
              <a:prstGeom prst="rect">
                <a:avLst/>
              </a:prstGeom>
              <a:blipFill rotWithShape="0">
                <a:blip r:embed="rId6" cstate="print"/>
                <a:stretch>
                  <a:fillRect l="-1250" t="-5147" b="-16912"/>
                </a:stretch>
              </a:blipFill>
            </p:spPr>
            <p:txBody>
              <a:bodyPr/>
              <a:lstStyle/>
              <a:p>
                <a:r>
                  <a:rPr lang="en-US">
                    <a:noFill/>
                  </a:rPr>
                  <a:t> </a:t>
                </a:r>
              </a:p>
            </p:txBody>
          </p:sp>
        </mc:Fallback>
      </mc:AlternateContent>
      <p:pic>
        <p:nvPicPr>
          <p:cNvPr id="3" name="Picture 2" title="Graph"/>
          <p:cNvPicPr>
            <a:picLocks noChangeAspect="1"/>
          </p:cNvPicPr>
          <p:nvPr/>
        </p:nvPicPr>
        <p:blipFill>
          <a:blip r:embed="rId7" cstate="print"/>
          <a:stretch>
            <a:fillRect/>
          </a:stretch>
        </p:blipFill>
        <p:spPr>
          <a:xfrm>
            <a:off x="2490429" y="2372084"/>
            <a:ext cx="3355871" cy="3321859"/>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293"/>
                                        </p:tgtEl>
                                        <p:attrNameLst>
                                          <p:attrName>style.visibility</p:attrName>
                                        </p:attrNameLst>
                                      </p:cBhvr>
                                      <p:to>
                                        <p:strVal val="visible"/>
                                      </p:to>
                                    </p:set>
                                    <p:animEffect transition="in" filter="blinds(horizontal)">
                                      <p:cBhvr>
                                        <p:cTn id="7" dur="500"/>
                                        <p:tgtEl>
                                          <p:spTgt spid="12293"/>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2294"/>
                                        </p:tgtEl>
                                        <p:attrNameLst>
                                          <p:attrName>style.visibility</p:attrName>
                                        </p:attrNameLst>
                                      </p:cBhvr>
                                      <p:to>
                                        <p:strVal val="visible"/>
                                      </p:to>
                                    </p:set>
                                  </p:childTnLst>
                                  <p:subTnLst>
                                    <p:audio>
                                      <p:cMediaNode>
                                        <p:cTn display="0" masterRel="sameClick">
                                          <p:stCondLst>
                                            <p:cond evt="begin" delay="0">
                                              <p:tn val="10"/>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3" grpId="0" animBg="1" autoUpdateAnimBg="0"/>
      <p:bldP spid="1229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title="Graph"/>
          <p:cNvSpPr>
            <a:spLocks noGrp="1" noChangeArrowheads="1"/>
          </p:cNvSpPr>
          <p:nvPr>
            <p:ph type="body" sz="half" idx="1"/>
          </p:nvPr>
        </p:nvSpPr>
        <p:spPr>
          <a:xfrm>
            <a:off x="609600" y="1433512"/>
            <a:ext cx="7848600" cy="3733800"/>
          </a:xfrm>
          <a:solidFill>
            <a:srgbClr val="EAEAEA"/>
          </a:solidFill>
          <a:ln w="38100">
            <a:solidFill>
              <a:srgbClr val="FFFF00"/>
            </a:solidFill>
            <a:miter lim="800000"/>
            <a:headEnd/>
            <a:tailEnd/>
          </a:ln>
        </p:spPr>
        <p:txBody>
          <a:bodyPr/>
          <a:lstStyle/>
          <a:p>
            <a:pPr algn="ctr" eaLnBrk="1" hangingPunct="1">
              <a:buFontTx/>
              <a:buNone/>
            </a:pPr>
            <a:endParaRPr lang="en-US" altLang="en-US" sz="3600" b="1"/>
          </a:p>
          <a:p>
            <a:pPr algn="ctr" eaLnBrk="1" hangingPunct="1">
              <a:buFontTx/>
              <a:buNone/>
            </a:pPr>
            <a:endParaRPr lang="en-US" altLang="en-US" sz="3600" b="1"/>
          </a:p>
        </p:txBody>
      </p:sp>
      <p:sp>
        <p:nvSpPr>
          <p:cNvPr id="13316" name="Text Box 4"/>
          <p:cNvSpPr txBox="1">
            <a:spLocks noChangeArrowheads="1"/>
          </p:cNvSpPr>
          <p:nvPr/>
        </p:nvSpPr>
        <p:spPr bwMode="auto">
          <a:xfrm>
            <a:off x="762000" y="5410200"/>
            <a:ext cx="7162800" cy="584775"/>
          </a:xfrm>
          <a:prstGeom prst="rect">
            <a:avLst/>
          </a:prstGeom>
          <a:solidFill>
            <a:srgbClr val="C0C0C0"/>
          </a:solidFill>
          <a:ln w="38100">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b="1" dirty="0"/>
              <a:t>Answer: -5</a:t>
            </a:r>
            <a:endParaRPr lang="en-US" altLang="en-US" b="1" baseline="30000" dirty="0"/>
          </a:p>
        </p:txBody>
      </p:sp>
      <p:sp>
        <p:nvSpPr>
          <p:cNvPr id="37892" name="Rectangle 5"/>
          <p:cNvSpPr>
            <a:spLocks noGrp="1" noChangeArrowheads="1"/>
          </p:cNvSpPr>
          <p:nvPr>
            <p:ph type="title"/>
          </p:nvPr>
        </p:nvSpPr>
        <p:spPr>
          <a:xfrm>
            <a:off x="609600" y="609600"/>
            <a:ext cx="7848600" cy="609600"/>
          </a:xfrm>
          <a:solidFill>
            <a:srgbClr val="FFFF66"/>
          </a:solidFill>
          <a:ln w="38100">
            <a:solidFill>
              <a:srgbClr val="FFFF66"/>
            </a:solidFill>
            <a:miter lim="800000"/>
            <a:headEnd/>
            <a:tailEnd/>
          </a:ln>
        </p:spPr>
        <p:txBody>
          <a:bodyPr/>
          <a:lstStyle/>
          <a:p>
            <a:pPr eaLnBrk="1" hangingPunct="1"/>
            <a:r>
              <a:rPr lang="en-US" altLang="en-US" b="1" dirty="0" smtClean="0">
                <a:latin typeface="Times New Roman" panose="02020603050405020304" pitchFamily="18" charset="0"/>
              </a:rPr>
              <a:t>100</a:t>
            </a:r>
            <a:r>
              <a:rPr lang="en-US" altLang="en-US" b="1" dirty="0" smtClean="0">
                <a:solidFill>
                  <a:srgbClr val="FFFF00"/>
                </a:solidFill>
                <a:latin typeface="Times New Roman" panose="02020603050405020304" pitchFamily="18" charset="0"/>
              </a:rPr>
              <a:t>..</a:t>
            </a:r>
            <a:endParaRPr lang="en-US" altLang="en-US" b="1" dirty="0">
              <a:solidFill>
                <a:srgbClr val="FFFF00"/>
              </a:solidFill>
              <a:latin typeface="Times New Roman" panose="02020603050405020304" pitchFamily="18" charset="0"/>
            </a:endParaRPr>
          </a:p>
        </p:txBody>
      </p:sp>
      <p:grpSp>
        <p:nvGrpSpPr>
          <p:cNvPr id="37893" name="Group 14" title="Arrow"/>
          <p:cNvGrpSpPr>
            <a:grpSpLocks/>
          </p:cNvGrpSpPr>
          <p:nvPr/>
        </p:nvGrpSpPr>
        <p:grpSpPr bwMode="auto">
          <a:xfrm>
            <a:off x="8153400" y="5410200"/>
            <a:ext cx="685800" cy="838200"/>
            <a:chOff x="5088" y="3504"/>
            <a:chExt cx="432" cy="528"/>
          </a:xfrm>
        </p:grpSpPr>
        <p:sp>
          <p:nvSpPr>
            <p:cNvPr id="37894" name="Rectangle 15">
              <a:hlinkClick r:id="rId3" action="ppaction://hlinksldjump"/>
            </p:cNvPr>
            <p:cNvSpPr>
              <a:spLocks noChangeArrowheads="1"/>
            </p:cNvSpPr>
            <p:nvPr/>
          </p:nvSpPr>
          <p:spPr bwMode="auto">
            <a:xfrm>
              <a:off x="5088" y="3504"/>
              <a:ext cx="432" cy="528"/>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37895" name="AutoShape 16">
              <a:hlinkClick r:id="rId3" action="ppaction://hlinksldjump"/>
            </p:cNvPr>
            <p:cNvSpPr>
              <a:spLocks noChangeArrowheads="1"/>
            </p:cNvSpPr>
            <p:nvPr/>
          </p:nvSpPr>
          <p:spPr bwMode="auto">
            <a:xfrm rot="10800000">
              <a:off x="5136" y="3552"/>
              <a:ext cx="336" cy="336"/>
            </a:xfrm>
            <a:custGeom>
              <a:avLst/>
              <a:gdLst>
                <a:gd name="T0" fmla="*/ 2 w 21600"/>
                <a:gd name="T1" fmla="*/ 0 h 21600"/>
                <a:gd name="T2" fmla="*/ 1 w 21600"/>
                <a:gd name="T3" fmla="*/ 3 h 21600"/>
                <a:gd name="T4" fmla="*/ 2 w 21600"/>
                <a:gd name="T5" fmla="*/ 1 h 21600"/>
                <a:gd name="T6" fmla="*/ 6 w 21600"/>
                <a:gd name="T7" fmla="*/ 3 h 21600"/>
                <a:gd name="T8" fmla="*/ 5 w 21600"/>
                <a:gd name="T9" fmla="*/ 4 h 21600"/>
                <a:gd name="T10" fmla="*/ 3 w 21600"/>
                <a:gd name="T11" fmla="*/ 3 h 21600"/>
                <a:gd name="T12" fmla="*/ 0 60000 65536"/>
                <a:gd name="T13" fmla="*/ 0 60000 65536"/>
                <a:gd name="T14" fmla="*/ 0 60000 65536"/>
                <a:gd name="T15" fmla="*/ 0 60000 65536"/>
                <a:gd name="T16" fmla="*/ 0 60000 65536"/>
                <a:gd name="T17" fmla="*/ 0 60000 65536"/>
                <a:gd name="T18" fmla="*/ 3150 w 21600"/>
                <a:gd name="T19" fmla="*/ 3150 h 21600"/>
                <a:gd name="T20" fmla="*/ 18450 w 21600"/>
                <a:gd name="T21" fmla="*/ 1845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200" y="10800"/>
                  </a:moveTo>
                  <a:cubicBezTo>
                    <a:pt x="16200" y="7817"/>
                    <a:pt x="13782" y="5400"/>
                    <a:pt x="10800" y="5400"/>
                  </a:cubicBezTo>
                  <a:cubicBezTo>
                    <a:pt x="7817" y="5400"/>
                    <a:pt x="5400" y="7817"/>
                    <a:pt x="5400" y="10800"/>
                  </a:cubicBezTo>
                  <a:cubicBezTo>
                    <a:pt x="5400" y="11438"/>
                    <a:pt x="5513" y="12071"/>
                    <a:pt x="5734" y="12669"/>
                  </a:cubicBezTo>
                  <a:lnTo>
                    <a:pt x="668" y="14539"/>
                  </a:lnTo>
                  <a:cubicBezTo>
                    <a:pt x="226" y="13342"/>
                    <a:pt x="0" y="12076"/>
                    <a:pt x="0" y="10800"/>
                  </a:cubicBezTo>
                  <a:cubicBezTo>
                    <a:pt x="0" y="4835"/>
                    <a:pt x="4835" y="0"/>
                    <a:pt x="10800" y="0"/>
                  </a:cubicBezTo>
                  <a:cubicBezTo>
                    <a:pt x="16764" y="0"/>
                    <a:pt x="21600" y="4835"/>
                    <a:pt x="21600" y="10799"/>
                  </a:cubicBezTo>
                  <a:lnTo>
                    <a:pt x="21600" y="10800"/>
                  </a:lnTo>
                  <a:lnTo>
                    <a:pt x="24300" y="10800"/>
                  </a:lnTo>
                  <a:lnTo>
                    <a:pt x="18900" y="16200"/>
                  </a:lnTo>
                  <a:lnTo>
                    <a:pt x="13500" y="10800"/>
                  </a:lnTo>
                  <a:lnTo>
                    <a:pt x="16200" y="10800"/>
                  </a:lnTo>
                  <a:close/>
                </a:path>
              </a:pathLst>
            </a:cu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 name="TextBox 1"/>
          <p:cNvSpPr txBox="1"/>
          <p:nvPr/>
        </p:nvSpPr>
        <p:spPr>
          <a:xfrm>
            <a:off x="762000" y="1600200"/>
            <a:ext cx="7696200" cy="830997"/>
          </a:xfrm>
          <a:prstGeom prst="rect">
            <a:avLst/>
          </a:prstGeom>
          <a:noFill/>
        </p:spPr>
        <p:txBody>
          <a:bodyPr wrap="square" rtlCol="0">
            <a:spAutoFit/>
          </a:bodyPr>
          <a:lstStyle/>
          <a:p>
            <a:r>
              <a:rPr lang="en-US" sz="2400" dirty="0"/>
              <a:t>What is the slope of the discrete function?</a:t>
            </a:r>
          </a:p>
          <a:p>
            <a:r>
              <a:rPr lang="en-US" sz="2400" dirty="0"/>
              <a:t>Click to view graph.</a:t>
            </a:r>
          </a:p>
        </p:txBody>
      </p:sp>
      <p:pic>
        <p:nvPicPr>
          <p:cNvPr id="3" name="Picture 2" title="Graphic"/>
          <p:cNvPicPr>
            <a:picLocks noChangeAspect="1"/>
          </p:cNvPicPr>
          <p:nvPr/>
        </p:nvPicPr>
        <p:blipFill>
          <a:blip r:embed="rId4" cstate="print"/>
          <a:stretch>
            <a:fillRect/>
          </a:stretch>
        </p:blipFill>
        <p:spPr>
          <a:xfrm>
            <a:off x="2552700" y="2562482"/>
            <a:ext cx="3962400" cy="2473544"/>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13316"/>
                                        </p:tgtEl>
                                        <p:attrNameLst>
                                          <p:attrName>style.visibility</p:attrName>
                                        </p:attrNameLst>
                                      </p:cBhvr>
                                      <p:to>
                                        <p:strVal val="visible"/>
                                      </p:to>
                                    </p:set>
                                    <p:animEffect transition="in" filter="blinds(horizontal)">
                                      <p:cBhvr>
                                        <p:cTn id="11" dur="500"/>
                                        <p:tgtEl>
                                          <p:spTgt spid="13316"/>
                                        </p:tgtEl>
                                      </p:cBhvr>
                                    </p:animEffect>
                                  </p:childTnLst>
                                  <p:subTnLst>
                                    <p:audio>
                                      <p:cMediaNode>
                                        <p:cTn display="0" masterRel="sameClick">
                                          <p:stCondLst>
                                            <p:cond evt="begin" delay="0">
                                              <p:tn val="9"/>
                                            </p:cond>
                                          </p:stCondLst>
                                          <p:endCondLst>
                                            <p:cond evt="onStopAudio" delay="0">
                                              <p:tgtEl>
                                                <p:sldTgt/>
                                              </p:tgtEl>
                                            </p:cond>
                                          </p:endCondLst>
                                        </p:cTn>
                                        <p:tgtEl>
                                          <p:sndTgt r:embed="rId2" name="camera.wav"/>
                                        </p:tgtEl>
                                      </p:cMediaNode>
                                    </p:audio>
                                  </p:subTnLst>
                                </p:cTn>
                              </p:par>
                              <p:par>
                                <p:cTn id="12" presetID="1" presetClass="exit" presetSubtype="0" fill="hold" nodeType="withEffect">
                                  <p:stCondLst>
                                    <p:cond delay="0"/>
                                  </p:stCondLst>
                                  <p:childTnLst>
                                    <p:set>
                                      <p:cBhvr>
                                        <p:cTn id="13"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6" grpId="0" animBg="1"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title="Formula"/>
          <p:cNvSpPr>
            <a:spLocks noGrp="1" noChangeArrowheads="1"/>
          </p:cNvSpPr>
          <p:nvPr>
            <p:ph type="body" sz="half" idx="1"/>
          </p:nvPr>
        </p:nvSpPr>
        <p:spPr>
          <a:xfrm>
            <a:off x="609600" y="1600200"/>
            <a:ext cx="7848600" cy="3505200"/>
          </a:xfrm>
          <a:solidFill>
            <a:srgbClr val="EAEAEA"/>
          </a:solidFill>
          <a:ln w="38100">
            <a:solidFill>
              <a:srgbClr val="FFFF00"/>
            </a:solidFill>
            <a:miter lim="800000"/>
            <a:headEnd/>
            <a:tailEnd/>
          </a:ln>
        </p:spPr>
        <p:txBody>
          <a:bodyPr/>
          <a:lstStyle/>
          <a:p>
            <a:pPr algn="ctr" eaLnBrk="1" hangingPunct="1">
              <a:buFontTx/>
              <a:buNone/>
            </a:pPr>
            <a:endParaRPr lang="en-US" altLang="en-US" sz="3600" b="1"/>
          </a:p>
          <a:p>
            <a:pPr algn="ctr" eaLnBrk="1" hangingPunct="1">
              <a:buFontTx/>
              <a:buNone/>
            </a:pPr>
            <a:endParaRPr lang="en-US" altLang="en-US" sz="3600" b="1"/>
          </a:p>
        </p:txBody>
      </p:sp>
      <mc:AlternateContent xmlns:mc="http://schemas.openxmlformats.org/markup-compatibility/2006" xmlns:a14="http://schemas.microsoft.com/office/drawing/2010/main">
        <mc:Choice Requires="a14">
          <p:sp>
            <p:nvSpPr>
              <p:cNvPr id="14340" name="Text Box 4"/>
              <p:cNvSpPr txBox="1">
                <a:spLocks noChangeArrowheads="1"/>
              </p:cNvSpPr>
              <p:nvPr/>
            </p:nvSpPr>
            <p:spPr bwMode="auto">
              <a:xfrm>
                <a:off x="685800" y="5410200"/>
                <a:ext cx="7162800" cy="832344"/>
              </a:xfrm>
              <a:prstGeom prst="rect">
                <a:avLst/>
              </a:prstGeom>
              <a:solidFill>
                <a:srgbClr val="C0C0C0"/>
              </a:solidFill>
              <a:ln w="38100">
                <a:solidFill>
                  <a:srgbClr val="FFFF00"/>
                </a:solidFill>
                <a:miter lim="800000"/>
                <a:headEnd/>
                <a:tailEnd/>
              </a:ln>
              <a:effectLst/>
              <a:extLst>
                <a:ext uri="{AF507438-7753-43E0-B8FC-AC1667EBCBE1}">
                  <a14:hiddenEffects>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b="1" dirty="0"/>
                  <a:t>Answer: slope </a:t>
                </a:r>
                <a14:m>
                  <m:oMath xmlns:m="http://schemas.openxmlformats.org/officeDocument/2006/math">
                    <m:r>
                      <a:rPr lang="en-US" altLang="en-US" b="1" i="1" smtClean="0">
                        <a:latin typeface="Cambria Math" panose="02040503050406030204" pitchFamily="18" charset="0"/>
                      </a:rPr>
                      <m:t>−</m:t>
                    </m:r>
                    <m:f>
                      <m:fPr>
                        <m:ctrlPr>
                          <a:rPr lang="en-US" altLang="en-US" b="1" i="1" smtClean="0">
                            <a:latin typeface="Cambria Math" panose="02040503050406030204" pitchFamily="18" charset="0"/>
                          </a:rPr>
                        </m:ctrlPr>
                      </m:fPr>
                      <m:num>
                        <m:r>
                          <a:rPr lang="en-US" altLang="en-US" b="1" i="1" smtClean="0">
                            <a:latin typeface="Cambria Math" panose="02040503050406030204" pitchFamily="18" charset="0"/>
                          </a:rPr>
                          <m:t>𝟐</m:t>
                        </m:r>
                      </m:num>
                      <m:den>
                        <m:r>
                          <a:rPr lang="en-US" altLang="en-US" b="1" i="1" smtClean="0">
                            <a:latin typeface="Cambria Math" panose="02040503050406030204" pitchFamily="18" charset="0"/>
                          </a:rPr>
                          <m:t>𝟓</m:t>
                        </m:r>
                      </m:den>
                    </m:f>
                  </m:oMath>
                </a14:m>
                <a:r>
                  <a:rPr lang="en-US" altLang="en-US" b="1" baseline="30000" dirty="0"/>
                  <a:t> </a:t>
                </a:r>
                <a:r>
                  <a:rPr lang="en-US" altLang="en-US" b="1" dirty="0"/>
                  <a:t> ; y-intercept 2</a:t>
                </a:r>
                <a:endParaRPr lang="en-US" altLang="en-US" b="1" baseline="30000" dirty="0"/>
              </a:p>
            </p:txBody>
          </p:sp>
        </mc:Choice>
        <mc:Fallback xmlns="">
          <p:sp>
            <p:nvSpPr>
              <p:cNvPr id="14340" name="Text Box 4"/>
              <p:cNvSpPr txBox="1">
                <a:spLocks noRot="1" noChangeAspect="1" noMove="1" noResize="1" noEditPoints="1" noAdjustHandles="1" noChangeArrowheads="1" noChangeShapeType="1" noTextEdit="1"/>
              </p:cNvSpPr>
              <p:nvPr/>
            </p:nvSpPr>
            <p:spPr bwMode="auto">
              <a:xfrm>
                <a:off x="685800" y="5410200"/>
                <a:ext cx="7162800" cy="832344"/>
              </a:xfrm>
              <a:prstGeom prst="rect">
                <a:avLst/>
              </a:prstGeom>
              <a:blipFill rotWithShape="0">
                <a:blip r:embed="rId3" cstate="print"/>
                <a:stretch>
                  <a:fillRect l="-1948" b="-3521"/>
                </a:stretch>
              </a:blipFill>
              <a:ln w="38100">
                <a:solidFill>
                  <a:srgbClr val="FFFF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r>
                  <a:rPr lang="en-US">
                    <a:noFill/>
                  </a:rPr>
                  <a:t> </a:t>
                </a:r>
              </a:p>
            </p:txBody>
          </p:sp>
        </mc:Fallback>
      </mc:AlternateContent>
      <p:sp>
        <p:nvSpPr>
          <p:cNvPr id="38916" name="Rectangle 5"/>
          <p:cNvSpPr>
            <a:spLocks noGrp="1" noChangeArrowheads="1"/>
          </p:cNvSpPr>
          <p:nvPr>
            <p:ph type="title"/>
          </p:nvPr>
        </p:nvSpPr>
        <p:spPr>
          <a:xfrm>
            <a:off x="609600" y="609600"/>
            <a:ext cx="7848600" cy="685800"/>
          </a:xfrm>
          <a:solidFill>
            <a:srgbClr val="FFFF66"/>
          </a:solidFill>
          <a:ln w="38100">
            <a:solidFill>
              <a:srgbClr val="FFFF00"/>
            </a:solidFill>
            <a:miter lim="800000"/>
            <a:headEnd/>
            <a:tailEnd/>
          </a:ln>
        </p:spPr>
        <p:txBody>
          <a:bodyPr/>
          <a:lstStyle/>
          <a:p>
            <a:pPr eaLnBrk="1" hangingPunct="1"/>
            <a:r>
              <a:rPr lang="en-US" altLang="en-US" b="1" dirty="0" smtClean="0">
                <a:latin typeface="Times New Roman" panose="02020603050405020304" pitchFamily="18" charset="0"/>
              </a:rPr>
              <a:t>200</a:t>
            </a:r>
            <a:r>
              <a:rPr lang="en-US" altLang="en-US" b="1" dirty="0" smtClean="0">
                <a:solidFill>
                  <a:srgbClr val="FFFF00"/>
                </a:solidFill>
                <a:latin typeface="Times New Roman" panose="02020603050405020304" pitchFamily="18" charset="0"/>
              </a:rPr>
              <a:t>.</a:t>
            </a:r>
            <a:endParaRPr lang="en-US" altLang="en-US" b="1" dirty="0">
              <a:solidFill>
                <a:srgbClr val="FFFF00"/>
              </a:solidFill>
              <a:latin typeface="Times New Roman" panose="02020603050405020304" pitchFamily="18" charset="0"/>
            </a:endParaRPr>
          </a:p>
        </p:txBody>
      </p:sp>
      <p:grpSp>
        <p:nvGrpSpPr>
          <p:cNvPr id="38917" name="Group 16" title="Arrow"/>
          <p:cNvGrpSpPr>
            <a:grpSpLocks/>
          </p:cNvGrpSpPr>
          <p:nvPr/>
        </p:nvGrpSpPr>
        <p:grpSpPr bwMode="auto">
          <a:xfrm>
            <a:off x="8153400" y="5410200"/>
            <a:ext cx="685800" cy="838200"/>
            <a:chOff x="5088" y="3504"/>
            <a:chExt cx="432" cy="528"/>
          </a:xfrm>
        </p:grpSpPr>
        <p:sp>
          <p:nvSpPr>
            <p:cNvPr id="38918" name="Rectangle 17">
              <a:hlinkClick r:id="rId4" action="ppaction://hlinksldjump"/>
            </p:cNvPr>
            <p:cNvSpPr>
              <a:spLocks noChangeArrowheads="1"/>
            </p:cNvSpPr>
            <p:nvPr/>
          </p:nvSpPr>
          <p:spPr bwMode="auto">
            <a:xfrm>
              <a:off x="5088" y="3504"/>
              <a:ext cx="432" cy="528"/>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38919" name="AutoShape 18">
              <a:hlinkClick r:id="rId4" action="ppaction://hlinksldjump"/>
            </p:cNvPr>
            <p:cNvSpPr>
              <a:spLocks noChangeArrowheads="1"/>
            </p:cNvSpPr>
            <p:nvPr/>
          </p:nvSpPr>
          <p:spPr bwMode="auto">
            <a:xfrm rot="10800000">
              <a:off x="5136" y="3552"/>
              <a:ext cx="336" cy="336"/>
            </a:xfrm>
            <a:custGeom>
              <a:avLst/>
              <a:gdLst>
                <a:gd name="T0" fmla="*/ 2 w 21600"/>
                <a:gd name="T1" fmla="*/ 0 h 21600"/>
                <a:gd name="T2" fmla="*/ 1 w 21600"/>
                <a:gd name="T3" fmla="*/ 3 h 21600"/>
                <a:gd name="T4" fmla="*/ 2 w 21600"/>
                <a:gd name="T5" fmla="*/ 1 h 21600"/>
                <a:gd name="T6" fmla="*/ 6 w 21600"/>
                <a:gd name="T7" fmla="*/ 3 h 21600"/>
                <a:gd name="T8" fmla="*/ 5 w 21600"/>
                <a:gd name="T9" fmla="*/ 4 h 21600"/>
                <a:gd name="T10" fmla="*/ 3 w 21600"/>
                <a:gd name="T11" fmla="*/ 3 h 21600"/>
                <a:gd name="T12" fmla="*/ 0 60000 65536"/>
                <a:gd name="T13" fmla="*/ 0 60000 65536"/>
                <a:gd name="T14" fmla="*/ 0 60000 65536"/>
                <a:gd name="T15" fmla="*/ 0 60000 65536"/>
                <a:gd name="T16" fmla="*/ 0 60000 65536"/>
                <a:gd name="T17" fmla="*/ 0 60000 65536"/>
                <a:gd name="T18" fmla="*/ 3150 w 21600"/>
                <a:gd name="T19" fmla="*/ 3150 h 21600"/>
                <a:gd name="T20" fmla="*/ 18450 w 21600"/>
                <a:gd name="T21" fmla="*/ 1845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200" y="10800"/>
                  </a:moveTo>
                  <a:cubicBezTo>
                    <a:pt x="16200" y="7817"/>
                    <a:pt x="13782" y="5400"/>
                    <a:pt x="10800" y="5400"/>
                  </a:cubicBezTo>
                  <a:cubicBezTo>
                    <a:pt x="7817" y="5400"/>
                    <a:pt x="5400" y="7817"/>
                    <a:pt x="5400" y="10800"/>
                  </a:cubicBezTo>
                  <a:cubicBezTo>
                    <a:pt x="5400" y="11438"/>
                    <a:pt x="5513" y="12071"/>
                    <a:pt x="5734" y="12669"/>
                  </a:cubicBezTo>
                  <a:lnTo>
                    <a:pt x="668" y="14539"/>
                  </a:lnTo>
                  <a:cubicBezTo>
                    <a:pt x="226" y="13342"/>
                    <a:pt x="0" y="12076"/>
                    <a:pt x="0" y="10800"/>
                  </a:cubicBezTo>
                  <a:cubicBezTo>
                    <a:pt x="0" y="4835"/>
                    <a:pt x="4835" y="0"/>
                    <a:pt x="10800" y="0"/>
                  </a:cubicBezTo>
                  <a:cubicBezTo>
                    <a:pt x="16764" y="0"/>
                    <a:pt x="21600" y="4835"/>
                    <a:pt x="21600" y="10799"/>
                  </a:cubicBezTo>
                  <a:lnTo>
                    <a:pt x="21600" y="10800"/>
                  </a:lnTo>
                  <a:lnTo>
                    <a:pt x="24300" y="10800"/>
                  </a:lnTo>
                  <a:lnTo>
                    <a:pt x="18900" y="16200"/>
                  </a:lnTo>
                  <a:lnTo>
                    <a:pt x="13500" y="10800"/>
                  </a:lnTo>
                  <a:lnTo>
                    <a:pt x="16200" y="10800"/>
                  </a:lnTo>
                  <a:close/>
                </a:path>
              </a:pathLst>
            </a:cu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mc:AlternateContent xmlns:mc="http://schemas.openxmlformats.org/markup-compatibility/2006" xmlns:a14="http://schemas.microsoft.com/office/drawing/2010/main">
        <mc:Choice Requires="a14">
          <p:sp>
            <p:nvSpPr>
              <p:cNvPr id="2" name="TextBox 1"/>
              <p:cNvSpPr txBox="1"/>
              <p:nvPr/>
            </p:nvSpPr>
            <p:spPr>
              <a:xfrm>
                <a:off x="1409700" y="2362200"/>
                <a:ext cx="6248400" cy="1323439"/>
              </a:xfrm>
              <a:prstGeom prst="rect">
                <a:avLst/>
              </a:prstGeom>
              <a:noFill/>
            </p:spPr>
            <p:txBody>
              <a:bodyPr wrap="square" rtlCol="0">
                <a:spAutoFit/>
              </a:bodyPr>
              <a:lstStyle/>
              <a:p>
                <a:r>
                  <a:rPr lang="en-US" sz="4000" dirty="0"/>
                  <a:t>Determine the slope and y-intercept of </a:t>
                </a:r>
                <a14:m>
                  <m:oMath xmlns:m="http://schemas.openxmlformats.org/officeDocument/2006/math">
                    <m:r>
                      <a:rPr lang="en-US" sz="4000" b="0" i="1" smtClean="0">
                        <a:latin typeface="Cambria Math" panose="02040503050406030204" pitchFamily="18" charset="0"/>
                      </a:rPr>
                      <m:t>2</m:t>
                    </m:r>
                    <m:r>
                      <a:rPr lang="en-US" sz="4000" b="0" i="1" smtClean="0">
                        <a:latin typeface="Cambria Math" panose="02040503050406030204" pitchFamily="18" charset="0"/>
                      </a:rPr>
                      <m:t>𝑥</m:t>
                    </m:r>
                    <m:r>
                      <a:rPr lang="en-US" sz="4000" b="0" i="1" smtClean="0">
                        <a:latin typeface="Cambria Math" panose="02040503050406030204" pitchFamily="18" charset="0"/>
                      </a:rPr>
                      <m:t>+5</m:t>
                    </m:r>
                    <m:r>
                      <a:rPr lang="en-US" sz="4000" b="0" i="1" smtClean="0">
                        <a:latin typeface="Cambria Math" panose="02040503050406030204" pitchFamily="18" charset="0"/>
                      </a:rPr>
                      <m:t>𝑦</m:t>
                    </m:r>
                    <m:r>
                      <a:rPr lang="en-US" sz="4000" b="0" i="1" smtClean="0">
                        <a:latin typeface="Cambria Math" panose="02040503050406030204" pitchFamily="18" charset="0"/>
                      </a:rPr>
                      <m:t>=10</m:t>
                    </m:r>
                  </m:oMath>
                </a14:m>
                <a:endParaRPr lang="en-US" sz="4000" dirty="0"/>
              </a:p>
            </p:txBody>
          </p:sp>
        </mc:Choice>
        <mc:Fallback xmlns="">
          <p:sp>
            <p:nvSpPr>
              <p:cNvPr id="2" name="TextBox 1"/>
              <p:cNvSpPr txBox="1">
                <a:spLocks noRot="1" noChangeAspect="1" noMove="1" noResize="1" noEditPoints="1" noAdjustHandles="1" noChangeArrowheads="1" noChangeShapeType="1" noTextEdit="1"/>
              </p:cNvSpPr>
              <p:nvPr/>
            </p:nvSpPr>
            <p:spPr>
              <a:xfrm>
                <a:off x="1409700" y="2362200"/>
                <a:ext cx="6248400" cy="1323439"/>
              </a:xfrm>
              <a:prstGeom prst="rect">
                <a:avLst/>
              </a:prstGeom>
              <a:blipFill rotWithShape="0">
                <a:blip r:embed="rId5" cstate="print"/>
                <a:stretch>
                  <a:fillRect l="-3415" t="-8295" b="-18433"/>
                </a:stretch>
              </a:blipFill>
            </p:spPr>
            <p:txBody>
              <a:bodyPr/>
              <a:lstStyle/>
              <a:p>
                <a:r>
                  <a:rPr lang="en-US">
                    <a:noFill/>
                  </a:rPr>
                  <a:t> </a:t>
                </a:r>
              </a:p>
            </p:txBody>
          </p:sp>
        </mc:Fallback>
      </mc:AlternateContent>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4340"/>
                                        </p:tgtEl>
                                        <p:attrNameLst>
                                          <p:attrName>style.visibility</p:attrName>
                                        </p:attrNameLst>
                                      </p:cBhvr>
                                      <p:to>
                                        <p:strVal val="visible"/>
                                      </p:to>
                                    </p:set>
                                    <p:animEffect transition="in" filter="blinds(horizontal)">
                                      <p:cBhvr>
                                        <p:cTn id="7" dur="500"/>
                                        <p:tgtEl>
                                          <p:spTgt spid="14340"/>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animBg="1"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body" sz="half" idx="1"/>
          </p:nvPr>
        </p:nvSpPr>
        <p:spPr>
          <a:xfrm>
            <a:off x="457200" y="1600200"/>
            <a:ext cx="7848600" cy="3505200"/>
          </a:xfrm>
          <a:solidFill>
            <a:srgbClr val="EAEAEA"/>
          </a:solidFill>
          <a:ln w="38100">
            <a:solidFill>
              <a:srgbClr val="FFFF00"/>
            </a:solidFill>
            <a:miter lim="800000"/>
            <a:headEnd/>
            <a:tailEnd/>
          </a:ln>
        </p:spPr>
        <p:txBody>
          <a:bodyPr/>
          <a:lstStyle/>
          <a:p>
            <a:pPr eaLnBrk="1" hangingPunct="1">
              <a:spcBef>
                <a:spcPct val="0"/>
              </a:spcBef>
              <a:buFontTx/>
              <a:buNone/>
            </a:pPr>
            <a:r>
              <a:rPr lang="en-US" altLang="en-US" sz="1200" b="1">
                <a:latin typeface="Times New Roman" panose="02020603050405020304" pitchFamily="18" charset="0"/>
              </a:rPr>
              <a:t>.</a:t>
            </a:r>
          </a:p>
        </p:txBody>
      </p:sp>
      <p:sp>
        <p:nvSpPr>
          <p:cNvPr id="15364" name="Text Box 4"/>
          <p:cNvSpPr txBox="1">
            <a:spLocks noChangeArrowheads="1"/>
          </p:cNvSpPr>
          <p:nvPr/>
        </p:nvSpPr>
        <p:spPr bwMode="auto">
          <a:xfrm>
            <a:off x="685800" y="5410200"/>
            <a:ext cx="7162800" cy="584775"/>
          </a:xfrm>
          <a:prstGeom prst="rect">
            <a:avLst/>
          </a:prstGeom>
          <a:solidFill>
            <a:srgbClr val="C0C0C0"/>
          </a:solidFill>
          <a:ln w="38100">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None/>
            </a:pPr>
            <a:r>
              <a:rPr lang="en-US" altLang="en-US" b="1" dirty="0"/>
              <a:t>Answer: (5,-1)</a:t>
            </a:r>
            <a:endParaRPr lang="en-US" altLang="en-US" b="1" baseline="30000" dirty="0"/>
          </a:p>
        </p:txBody>
      </p:sp>
      <p:sp>
        <p:nvSpPr>
          <p:cNvPr id="39940" name="Rectangle 5"/>
          <p:cNvSpPr>
            <a:spLocks noGrp="1" noChangeArrowheads="1"/>
          </p:cNvSpPr>
          <p:nvPr>
            <p:ph type="title"/>
          </p:nvPr>
        </p:nvSpPr>
        <p:spPr>
          <a:xfrm>
            <a:off x="609600" y="609600"/>
            <a:ext cx="7848600" cy="685800"/>
          </a:xfrm>
          <a:solidFill>
            <a:srgbClr val="FFFF66"/>
          </a:solidFill>
          <a:ln w="38100">
            <a:solidFill>
              <a:srgbClr val="FFFF00"/>
            </a:solidFill>
            <a:miter lim="800000"/>
            <a:headEnd/>
            <a:tailEnd/>
          </a:ln>
        </p:spPr>
        <p:txBody>
          <a:bodyPr/>
          <a:lstStyle/>
          <a:p>
            <a:pPr eaLnBrk="1" hangingPunct="1"/>
            <a:r>
              <a:rPr lang="en-US" altLang="en-US" b="1" dirty="0" smtClean="0">
                <a:latin typeface="Times New Roman" panose="02020603050405020304" pitchFamily="18" charset="0"/>
              </a:rPr>
              <a:t>300</a:t>
            </a:r>
            <a:r>
              <a:rPr lang="en-US" altLang="en-US" b="1" dirty="0" smtClean="0">
                <a:solidFill>
                  <a:srgbClr val="FFFF00"/>
                </a:solidFill>
                <a:latin typeface="Times New Roman" panose="02020603050405020304" pitchFamily="18" charset="0"/>
              </a:rPr>
              <a:t>..</a:t>
            </a:r>
            <a:endParaRPr lang="en-US" altLang="en-US" b="1" dirty="0">
              <a:solidFill>
                <a:srgbClr val="FFFF00"/>
              </a:solidFill>
              <a:latin typeface="Times New Roman" panose="02020603050405020304" pitchFamily="18" charset="0"/>
            </a:endParaRPr>
          </a:p>
        </p:txBody>
      </p:sp>
      <p:grpSp>
        <p:nvGrpSpPr>
          <p:cNvPr id="39941" name="Group 15" title="Arrow"/>
          <p:cNvGrpSpPr>
            <a:grpSpLocks/>
          </p:cNvGrpSpPr>
          <p:nvPr/>
        </p:nvGrpSpPr>
        <p:grpSpPr bwMode="auto">
          <a:xfrm>
            <a:off x="8153400" y="5410200"/>
            <a:ext cx="685800" cy="838200"/>
            <a:chOff x="5088" y="3504"/>
            <a:chExt cx="432" cy="528"/>
          </a:xfrm>
        </p:grpSpPr>
        <p:sp>
          <p:nvSpPr>
            <p:cNvPr id="39942" name="Rectangle 16">
              <a:hlinkClick r:id="rId3" action="ppaction://hlinksldjump"/>
            </p:cNvPr>
            <p:cNvSpPr>
              <a:spLocks noChangeArrowheads="1"/>
            </p:cNvSpPr>
            <p:nvPr/>
          </p:nvSpPr>
          <p:spPr bwMode="auto">
            <a:xfrm>
              <a:off x="5088" y="3504"/>
              <a:ext cx="432" cy="528"/>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39943" name="AutoShape 17">
              <a:hlinkClick r:id="rId3" action="ppaction://hlinksldjump"/>
            </p:cNvPr>
            <p:cNvSpPr>
              <a:spLocks noChangeArrowheads="1"/>
            </p:cNvSpPr>
            <p:nvPr/>
          </p:nvSpPr>
          <p:spPr bwMode="auto">
            <a:xfrm rot="10800000">
              <a:off x="5136" y="3552"/>
              <a:ext cx="336" cy="336"/>
            </a:xfrm>
            <a:custGeom>
              <a:avLst/>
              <a:gdLst>
                <a:gd name="T0" fmla="*/ 2 w 21600"/>
                <a:gd name="T1" fmla="*/ 0 h 21600"/>
                <a:gd name="T2" fmla="*/ 1 w 21600"/>
                <a:gd name="T3" fmla="*/ 3 h 21600"/>
                <a:gd name="T4" fmla="*/ 2 w 21600"/>
                <a:gd name="T5" fmla="*/ 1 h 21600"/>
                <a:gd name="T6" fmla="*/ 6 w 21600"/>
                <a:gd name="T7" fmla="*/ 3 h 21600"/>
                <a:gd name="T8" fmla="*/ 5 w 21600"/>
                <a:gd name="T9" fmla="*/ 4 h 21600"/>
                <a:gd name="T10" fmla="*/ 3 w 21600"/>
                <a:gd name="T11" fmla="*/ 3 h 21600"/>
                <a:gd name="T12" fmla="*/ 0 60000 65536"/>
                <a:gd name="T13" fmla="*/ 0 60000 65536"/>
                <a:gd name="T14" fmla="*/ 0 60000 65536"/>
                <a:gd name="T15" fmla="*/ 0 60000 65536"/>
                <a:gd name="T16" fmla="*/ 0 60000 65536"/>
                <a:gd name="T17" fmla="*/ 0 60000 65536"/>
                <a:gd name="T18" fmla="*/ 3150 w 21600"/>
                <a:gd name="T19" fmla="*/ 3150 h 21600"/>
                <a:gd name="T20" fmla="*/ 18450 w 21600"/>
                <a:gd name="T21" fmla="*/ 1845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200" y="10800"/>
                  </a:moveTo>
                  <a:cubicBezTo>
                    <a:pt x="16200" y="7817"/>
                    <a:pt x="13782" y="5400"/>
                    <a:pt x="10800" y="5400"/>
                  </a:cubicBezTo>
                  <a:cubicBezTo>
                    <a:pt x="7817" y="5400"/>
                    <a:pt x="5400" y="7817"/>
                    <a:pt x="5400" y="10800"/>
                  </a:cubicBezTo>
                  <a:cubicBezTo>
                    <a:pt x="5400" y="11438"/>
                    <a:pt x="5513" y="12071"/>
                    <a:pt x="5734" y="12669"/>
                  </a:cubicBezTo>
                  <a:lnTo>
                    <a:pt x="668" y="14539"/>
                  </a:lnTo>
                  <a:cubicBezTo>
                    <a:pt x="226" y="13342"/>
                    <a:pt x="0" y="12076"/>
                    <a:pt x="0" y="10800"/>
                  </a:cubicBezTo>
                  <a:cubicBezTo>
                    <a:pt x="0" y="4835"/>
                    <a:pt x="4835" y="0"/>
                    <a:pt x="10800" y="0"/>
                  </a:cubicBezTo>
                  <a:cubicBezTo>
                    <a:pt x="16764" y="0"/>
                    <a:pt x="21600" y="4835"/>
                    <a:pt x="21600" y="10799"/>
                  </a:cubicBezTo>
                  <a:lnTo>
                    <a:pt x="21600" y="10800"/>
                  </a:lnTo>
                  <a:lnTo>
                    <a:pt x="24300" y="10800"/>
                  </a:lnTo>
                  <a:lnTo>
                    <a:pt x="18900" y="16200"/>
                  </a:lnTo>
                  <a:lnTo>
                    <a:pt x="13500" y="10800"/>
                  </a:lnTo>
                  <a:lnTo>
                    <a:pt x="16200" y="10800"/>
                  </a:lnTo>
                  <a:close/>
                </a:path>
              </a:pathLst>
            </a:cu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mc:AlternateContent xmlns:mc="http://schemas.openxmlformats.org/markup-compatibility/2006" xmlns:a14="http://schemas.microsoft.com/office/drawing/2010/main">
        <mc:Choice Requires="a14">
          <p:sp>
            <p:nvSpPr>
              <p:cNvPr id="3" name="Rectangle 2"/>
              <p:cNvSpPr/>
              <p:nvPr/>
            </p:nvSpPr>
            <p:spPr>
              <a:xfrm>
                <a:off x="914400" y="1981200"/>
                <a:ext cx="6934200" cy="2308324"/>
              </a:xfrm>
              <a:prstGeom prst="rect">
                <a:avLst/>
              </a:prstGeom>
            </p:spPr>
            <p:txBody>
              <a:bodyPr wrap="square">
                <a:spAutoFit/>
              </a:bodyPr>
              <a:lstStyle/>
              <a:p>
                <a:pPr eaLnBrk="1" hangingPunct="1"/>
                <a:r>
                  <a:rPr lang="en-US" altLang="en-US" sz="3600" b="1" dirty="0"/>
                  <a:t>Solve the system of equations:</a:t>
                </a:r>
              </a:p>
              <a:p>
                <a:pPr eaLnBrk="1" hangingPunct="1"/>
                <a:endParaRPr lang="en-US" altLang="en-US" sz="3600" b="1" dirty="0"/>
              </a:p>
              <a:p>
                <a:pPr algn="ctr" eaLnBrk="1" hangingPunct="1"/>
                <a14:m>
                  <m:oMathPara xmlns:m="http://schemas.openxmlformats.org/officeDocument/2006/math">
                    <m:oMathParaPr>
                      <m:jc m:val="centerGroup"/>
                    </m:oMathParaPr>
                    <m:oMath xmlns:m="http://schemas.openxmlformats.org/officeDocument/2006/math">
                      <m:r>
                        <a:rPr lang="en-US" altLang="en-US" sz="3600" b="1" i="1" smtClean="0">
                          <a:latin typeface="Cambria Math" panose="02040503050406030204" pitchFamily="18" charset="0"/>
                        </a:rPr>
                        <m:t>𝒙</m:t>
                      </m:r>
                      <m:r>
                        <a:rPr lang="en-US" altLang="en-US" sz="3600" b="1" i="1" smtClean="0">
                          <a:latin typeface="Cambria Math" panose="02040503050406030204" pitchFamily="18" charset="0"/>
                        </a:rPr>
                        <m:t>+</m:t>
                      </m:r>
                      <m:r>
                        <a:rPr lang="en-US" altLang="en-US" sz="3600" b="1" i="1" smtClean="0">
                          <a:latin typeface="Cambria Math" panose="02040503050406030204" pitchFamily="18" charset="0"/>
                        </a:rPr>
                        <m:t>𝒚</m:t>
                      </m:r>
                      <m:r>
                        <a:rPr lang="en-US" altLang="en-US" sz="3600" b="1" i="1" smtClean="0">
                          <a:latin typeface="Cambria Math" panose="02040503050406030204" pitchFamily="18" charset="0"/>
                        </a:rPr>
                        <m:t>=</m:t>
                      </m:r>
                      <m:r>
                        <a:rPr lang="en-US" altLang="en-US" sz="3600" b="1" i="1" smtClean="0">
                          <a:latin typeface="Cambria Math" panose="02040503050406030204" pitchFamily="18" charset="0"/>
                        </a:rPr>
                        <m:t>𝟒</m:t>
                      </m:r>
                    </m:oMath>
                  </m:oMathPara>
                </a14:m>
                <a:endParaRPr lang="en-US" altLang="en-US" sz="3600" b="1" dirty="0"/>
              </a:p>
              <a:p>
                <a:pPr algn="ctr" eaLnBrk="1" hangingPunct="1"/>
                <a14:m>
                  <m:oMathPara xmlns:m="http://schemas.openxmlformats.org/officeDocument/2006/math">
                    <m:oMathParaPr>
                      <m:jc m:val="centerGroup"/>
                    </m:oMathParaPr>
                    <m:oMath xmlns:m="http://schemas.openxmlformats.org/officeDocument/2006/math">
                      <m:r>
                        <a:rPr lang="en-US" altLang="en-US" sz="3600" b="1" i="1" smtClean="0">
                          <a:latin typeface="Cambria Math" panose="02040503050406030204" pitchFamily="18" charset="0"/>
                        </a:rPr>
                        <m:t>𝒙</m:t>
                      </m:r>
                      <m:r>
                        <a:rPr lang="en-US" altLang="en-US" sz="3600" b="1" i="1" smtClean="0">
                          <a:latin typeface="Cambria Math" panose="02040503050406030204" pitchFamily="18" charset="0"/>
                        </a:rPr>
                        <m:t>−</m:t>
                      </m:r>
                      <m:r>
                        <a:rPr lang="en-US" altLang="en-US" sz="3600" b="1" i="1" smtClean="0">
                          <a:latin typeface="Cambria Math" panose="02040503050406030204" pitchFamily="18" charset="0"/>
                        </a:rPr>
                        <m:t>𝒚</m:t>
                      </m:r>
                      <m:r>
                        <a:rPr lang="en-US" altLang="en-US" sz="3600" b="1" i="1" smtClean="0">
                          <a:latin typeface="Cambria Math" panose="02040503050406030204" pitchFamily="18" charset="0"/>
                        </a:rPr>
                        <m:t>=</m:t>
                      </m:r>
                      <m:r>
                        <a:rPr lang="en-US" altLang="en-US" sz="3600" b="1" i="1" smtClean="0">
                          <a:latin typeface="Cambria Math" panose="02040503050406030204" pitchFamily="18" charset="0"/>
                        </a:rPr>
                        <m:t>𝟔</m:t>
                      </m:r>
                    </m:oMath>
                  </m:oMathPara>
                </a14:m>
                <a:endParaRPr lang="en-US" altLang="en-US" sz="3600" b="1" dirty="0"/>
              </a:p>
            </p:txBody>
          </p:sp>
        </mc:Choice>
        <mc:Fallback xmlns="">
          <p:sp>
            <p:nvSpPr>
              <p:cNvPr id="3" name="Rectangle 2"/>
              <p:cNvSpPr>
                <a:spLocks noRot="1" noChangeAspect="1" noMove="1" noResize="1" noEditPoints="1" noAdjustHandles="1" noChangeArrowheads="1" noChangeShapeType="1" noTextEdit="1"/>
              </p:cNvSpPr>
              <p:nvPr/>
            </p:nvSpPr>
            <p:spPr>
              <a:xfrm>
                <a:off x="914400" y="1981200"/>
                <a:ext cx="6934200" cy="2308324"/>
              </a:xfrm>
              <a:prstGeom prst="rect">
                <a:avLst/>
              </a:prstGeom>
              <a:blipFill rotWithShape="0">
                <a:blip r:embed="rId4" cstate="print"/>
                <a:stretch>
                  <a:fillRect l="-2636" t="-3958" r="-2373"/>
                </a:stretch>
              </a:blipFill>
            </p:spPr>
            <p:txBody>
              <a:bodyPr/>
              <a:lstStyle/>
              <a:p>
                <a:r>
                  <a:rPr lang="en-US">
                    <a:noFill/>
                  </a:rPr>
                  <a:t> </a:t>
                </a:r>
              </a:p>
            </p:txBody>
          </p:sp>
        </mc:Fallback>
      </mc:AlternateContent>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5364"/>
                                        </p:tgtEl>
                                        <p:attrNameLst>
                                          <p:attrName>style.visibility</p:attrName>
                                        </p:attrNameLst>
                                      </p:cBhvr>
                                      <p:to>
                                        <p:strVal val="visible"/>
                                      </p:to>
                                    </p:set>
                                    <p:animEffect transition="in" filter="blinds(horizontal)">
                                      <p:cBhvr>
                                        <p:cTn id="7" dur="500"/>
                                        <p:tgtEl>
                                          <p:spTgt spid="15364"/>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4" grpId="0" animBg="1"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609600" y="304800"/>
            <a:ext cx="7848600" cy="685800"/>
          </a:xfrm>
          <a:solidFill>
            <a:srgbClr val="FFFF66"/>
          </a:solidFill>
          <a:ln w="38100">
            <a:solidFill>
              <a:srgbClr val="FFFF00"/>
            </a:solidFill>
            <a:miter lim="800000"/>
            <a:headEnd/>
            <a:tailEnd/>
          </a:ln>
        </p:spPr>
        <p:txBody>
          <a:bodyPr/>
          <a:lstStyle/>
          <a:p>
            <a:pPr eaLnBrk="1" hangingPunct="1"/>
            <a:r>
              <a:rPr lang="en-US" altLang="en-US" b="1" dirty="0" smtClean="0">
                <a:latin typeface="Times New Roman" panose="02020603050405020304" pitchFamily="18" charset="0"/>
              </a:rPr>
              <a:t>400</a:t>
            </a:r>
            <a:r>
              <a:rPr lang="en-US" altLang="en-US" b="1" dirty="0" smtClean="0">
                <a:solidFill>
                  <a:srgbClr val="FFFF00"/>
                </a:solidFill>
                <a:latin typeface="Times New Roman" panose="02020603050405020304" pitchFamily="18" charset="0"/>
              </a:rPr>
              <a:t>..</a:t>
            </a:r>
            <a:endParaRPr lang="en-US" altLang="en-US" b="1" dirty="0">
              <a:solidFill>
                <a:srgbClr val="FFFF00"/>
              </a:solidFill>
              <a:latin typeface="Times New Roman" panose="02020603050405020304" pitchFamily="18" charset="0"/>
            </a:endParaRPr>
          </a:p>
        </p:txBody>
      </p:sp>
      <p:sp>
        <p:nvSpPr>
          <p:cNvPr id="40963" name="Rectangle 3"/>
          <p:cNvSpPr>
            <a:spLocks noGrp="1" noChangeArrowheads="1"/>
          </p:cNvSpPr>
          <p:nvPr>
            <p:ph type="body" sz="half" idx="1"/>
          </p:nvPr>
        </p:nvSpPr>
        <p:spPr>
          <a:xfrm>
            <a:off x="533400" y="990600"/>
            <a:ext cx="7848600" cy="3581400"/>
          </a:xfrm>
          <a:solidFill>
            <a:srgbClr val="EAEAEA"/>
          </a:solidFill>
          <a:ln w="38100">
            <a:solidFill>
              <a:srgbClr val="FFFF00"/>
            </a:solidFill>
            <a:miter lim="800000"/>
            <a:headEnd/>
            <a:tailEnd/>
          </a:ln>
        </p:spPr>
        <p:txBody>
          <a:bodyPr/>
          <a:lstStyle/>
          <a:p>
            <a:pPr eaLnBrk="1" hangingPunct="1">
              <a:spcBef>
                <a:spcPct val="0"/>
              </a:spcBef>
              <a:buFontTx/>
              <a:buNone/>
            </a:pPr>
            <a:endParaRPr lang="en-US" altLang="en-US" sz="1000" b="1" dirty="0"/>
          </a:p>
        </p:txBody>
      </p:sp>
      <p:sp>
        <p:nvSpPr>
          <p:cNvPr id="17413" name="Text Box 5"/>
          <p:cNvSpPr txBox="1">
            <a:spLocks noChangeArrowheads="1"/>
          </p:cNvSpPr>
          <p:nvPr/>
        </p:nvSpPr>
        <p:spPr bwMode="auto">
          <a:xfrm>
            <a:off x="685800" y="5410200"/>
            <a:ext cx="7162800" cy="584775"/>
          </a:xfrm>
          <a:prstGeom prst="rect">
            <a:avLst/>
          </a:prstGeom>
          <a:solidFill>
            <a:srgbClr val="C0C0C0"/>
          </a:solidFill>
          <a:ln w="38100">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b="1" dirty="0"/>
              <a:t>Answer: Area A</a:t>
            </a:r>
            <a:endParaRPr lang="en-US" altLang="en-US" b="1" baseline="30000" dirty="0"/>
          </a:p>
        </p:txBody>
      </p:sp>
      <p:grpSp>
        <p:nvGrpSpPr>
          <p:cNvPr id="40965" name="Group 11" title="Arrow"/>
          <p:cNvGrpSpPr>
            <a:grpSpLocks/>
          </p:cNvGrpSpPr>
          <p:nvPr/>
        </p:nvGrpSpPr>
        <p:grpSpPr bwMode="auto">
          <a:xfrm>
            <a:off x="8153400" y="5410200"/>
            <a:ext cx="685800" cy="838200"/>
            <a:chOff x="5088" y="3504"/>
            <a:chExt cx="432" cy="528"/>
          </a:xfrm>
        </p:grpSpPr>
        <p:sp>
          <p:nvSpPr>
            <p:cNvPr id="40966" name="Rectangle 12">
              <a:hlinkClick r:id="rId3" action="ppaction://hlinksldjump"/>
            </p:cNvPr>
            <p:cNvSpPr>
              <a:spLocks noChangeArrowheads="1"/>
            </p:cNvSpPr>
            <p:nvPr/>
          </p:nvSpPr>
          <p:spPr bwMode="auto">
            <a:xfrm>
              <a:off x="5088" y="3504"/>
              <a:ext cx="432" cy="528"/>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40967" name="AutoShape 13">
              <a:hlinkClick r:id="rId3" action="ppaction://hlinksldjump"/>
            </p:cNvPr>
            <p:cNvSpPr>
              <a:spLocks noChangeArrowheads="1"/>
            </p:cNvSpPr>
            <p:nvPr/>
          </p:nvSpPr>
          <p:spPr bwMode="auto">
            <a:xfrm rot="10800000">
              <a:off x="5136" y="3552"/>
              <a:ext cx="336" cy="336"/>
            </a:xfrm>
            <a:custGeom>
              <a:avLst/>
              <a:gdLst>
                <a:gd name="T0" fmla="*/ 2 w 21600"/>
                <a:gd name="T1" fmla="*/ 0 h 21600"/>
                <a:gd name="T2" fmla="*/ 1 w 21600"/>
                <a:gd name="T3" fmla="*/ 3 h 21600"/>
                <a:gd name="T4" fmla="*/ 2 w 21600"/>
                <a:gd name="T5" fmla="*/ 1 h 21600"/>
                <a:gd name="T6" fmla="*/ 6 w 21600"/>
                <a:gd name="T7" fmla="*/ 3 h 21600"/>
                <a:gd name="T8" fmla="*/ 5 w 21600"/>
                <a:gd name="T9" fmla="*/ 4 h 21600"/>
                <a:gd name="T10" fmla="*/ 3 w 21600"/>
                <a:gd name="T11" fmla="*/ 3 h 21600"/>
                <a:gd name="T12" fmla="*/ 0 60000 65536"/>
                <a:gd name="T13" fmla="*/ 0 60000 65536"/>
                <a:gd name="T14" fmla="*/ 0 60000 65536"/>
                <a:gd name="T15" fmla="*/ 0 60000 65536"/>
                <a:gd name="T16" fmla="*/ 0 60000 65536"/>
                <a:gd name="T17" fmla="*/ 0 60000 65536"/>
                <a:gd name="T18" fmla="*/ 3150 w 21600"/>
                <a:gd name="T19" fmla="*/ 3150 h 21600"/>
                <a:gd name="T20" fmla="*/ 18450 w 21600"/>
                <a:gd name="T21" fmla="*/ 1845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200" y="10800"/>
                  </a:moveTo>
                  <a:cubicBezTo>
                    <a:pt x="16200" y="7817"/>
                    <a:pt x="13782" y="5400"/>
                    <a:pt x="10800" y="5400"/>
                  </a:cubicBezTo>
                  <a:cubicBezTo>
                    <a:pt x="7817" y="5400"/>
                    <a:pt x="5400" y="7817"/>
                    <a:pt x="5400" y="10800"/>
                  </a:cubicBezTo>
                  <a:cubicBezTo>
                    <a:pt x="5400" y="11438"/>
                    <a:pt x="5513" y="12071"/>
                    <a:pt x="5734" y="12669"/>
                  </a:cubicBezTo>
                  <a:lnTo>
                    <a:pt x="668" y="14539"/>
                  </a:lnTo>
                  <a:cubicBezTo>
                    <a:pt x="226" y="13342"/>
                    <a:pt x="0" y="12076"/>
                    <a:pt x="0" y="10800"/>
                  </a:cubicBezTo>
                  <a:cubicBezTo>
                    <a:pt x="0" y="4835"/>
                    <a:pt x="4835" y="0"/>
                    <a:pt x="10800" y="0"/>
                  </a:cubicBezTo>
                  <a:cubicBezTo>
                    <a:pt x="16764" y="0"/>
                    <a:pt x="21600" y="4835"/>
                    <a:pt x="21600" y="10799"/>
                  </a:cubicBezTo>
                  <a:lnTo>
                    <a:pt x="21600" y="10800"/>
                  </a:lnTo>
                  <a:lnTo>
                    <a:pt x="24300" y="10800"/>
                  </a:lnTo>
                  <a:lnTo>
                    <a:pt x="18900" y="16200"/>
                  </a:lnTo>
                  <a:lnTo>
                    <a:pt x="13500" y="10800"/>
                  </a:lnTo>
                  <a:lnTo>
                    <a:pt x="16200" y="10800"/>
                  </a:lnTo>
                  <a:close/>
                </a:path>
              </a:pathLst>
            </a:cu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 name="TextBox 1" title="Text Box"/>
          <p:cNvSpPr txBox="1"/>
          <p:nvPr/>
        </p:nvSpPr>
        <p:spPr>
          <a:xfrm>
            <a:off x="685800" y="1676400"/>
            <a:ext cx="7620000" cy="461665"/>
          </a:xfrm>
          <a:prstGeom prst="rect">
            <a:avLst/>
          </a:prstGeom>
          <a:noFill/>
        </p:spPr>
        <p:txBody>
          <a:bodyPr wrap="square" rtlCol="0">
            <a:spAutoFit/>
          </a:bodyPr>
          <a:lstStyle/>
          <a:p>
            <a:endParaRPr lang="en-US" sz="2400" b="0" dirty="0"/>
          </a:p>
        </p:txBody>
      </p:sp>
      <p:sp>
        <p:nvSpPr>
          <p:cNvPr id="3" name="TextBox 2"/>
          <p:cNvSpPr txBox="1"/>
          <p:nvPr/>
        </p:nvSpPr>
        <p:spPr>
          <a:xfrm>
            <a:off x="685800" y="990600"/>
            <a:ext cx="7620000" cy="2308324"/>
          </a:xfrm>
          <a:prstGeom prst="rect">
            <a:avLst/>
          </a:prstGeom>
          <a:noFill/>
        </p:spPr>
        <p:txBody>
          <a:bodyPr wrap="square" rtlCol="0">
            <a:spAutoFit/>
          </a:bodyPr>
          <a:lstStyle/>
          <a:p>
            <a:r>
              <a:rPr lang="en-US" sz="2400" dirty="0"/>
              <a:t>The freshman class wants to include at least 120 people in the pep rally. Each skit will have 15 people, and the dance routines will feature 12 people. Which region of the graph would be shaded to represent the possible combinations of skits and dance routines at the pep rally? Click to view graph.</a:t>
            </a:r>
          </a:p>
        </p:txBody>
      </p:sp>
      <p:pic>
        <p:nvPicPr>
          <p:cNvPr id="5" name="Picture 4" title="Graphic"/>
          <p:cNvPicPr>
            <a:picLocks noChangeAspect="1"/>
          </p:cNvPicPr>
          <p:nvPr/>
        </p:nvPicPr>
        <p:blipFill>
          <a:blip r:embed="rId4"/>
          <a:stretch>
            <a:fillRect/>
          </a:stretch>
        </p:blipFill>
        <p:spPr>
          <a:xfrm>
            <a:off x="6248399" y="3050619"/>
            <a:ext cx="1234241" cy="1271006"/>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17413"/>
                                        </p:tgtEl>
                                        <p:attrNameLst>
                                          <p:attrName>style.visibility</p:attrName>
                                        </p:attrNameLst>
                                      </p:cBhvr>
                                      <p:to>
                                        <p:strVal val="visible"/>
                                      </p:to>
                                    </p:set>
                                    <p:animEffect transition="in" filter="blinds(horizontal)">
                                      <p:cBhvr>
                                        <p:cTn id="11" dur="500"/>
                                        <p:tgtEl>
                                          <p:spTgt spid="17413"/>
                                        </p:tgtEl>
                                      </p:cBhvr>
                                    </p:animEffect>
                                  </p:childTnLst>
                                  <p:subTnLst>
                                    <p:audio>
                                      <p:cMediaNode>
                                        <p:cTn display="0" masterRel="sameClick">
                                          <p:stCondLst>
                                            <p:cond evt="begin" delay="0">
                                              <p:tn val="9"/>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animBg="1"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457200" y="331849"/>
            <a:ext cx="8229600" cy="1143000"/>
          </a:xfrm>
          <a:solidFill>
            <a:srgbClr val="FFFF00"/>
          </a:solidFill>
        </p:spPr>
        <p:txBody>
          <a:bodyPr/>
          <a:lstStyle/>
          <a:p>
            <a:r>
              <a:rPr lang="en-US" b="1" dirty="0" smtClean="0"/>
              <a:t>500</a:t>
            </a:r>
            <a:r>
              <a:rPr lang="en-US" b="1" dirty="0" smtClean="0">
                <a:solidFill>
                  <a:srgbClr val="FFFF00"/>
                </a:solidFill>
              </a:rPr>
              <a:t>..</a:t>
            </a:r>
            <a:endParaRPr lang="en-US" b="1" dirty="0">
              <a:solidFill>
                <a:srgbClr val="FFFF00"/>
              </a:solidFill>
            </a:endParaRPr>
          </a:p>
        </p:txBody>
      </p:sp>
      <mc:AlternateContent xmlns:mc="http://schemas.openxmlformats.org/markup-compatibility/2006" xmlns:a14="http://schemas.microsoft.com/office/drawing/2010/main">
        <mc:Choice Requires="a14">
          <p:sp>
            <p:nvSpPr>
              <p:cNvPr id="16388" name="Text Box 4"/>
              <p:cNvSpPr txBox="1">
                <a:spLocks noChangeArrowheads="1"/>
              </p:cNvSpPr>
              <p:nvPr/>
            </p:nvSpPr>
            <p:spPr bwMode="auto">
              <a:xfrm>
                <a:off x="685800" y="5410200"/>
                <a:ext cx="7162800" cy="584775"/>
              </a:xfrm>
              <a:prstGeom prst="rect">
                <a:avLst/>
              </a:prstGeom>
              <a:solidFill>
                <a:srgbClr val="C0C0C0"/>
              </a:solidFill>
              <a:ln w="38100">
                <a:solidFill>
                  <a:srgbClr val="FFFF00"/>
                </a:solidFill>
                <a:miter lim="800000"/>
                <a:headEnd/>
                <a:tailEnd/>
              </a:ln>
              <a:effectLst/>
              <a:extLst>
                <a:ext uri="{AF507438-7753-43E0-B8FC-AC1667EBCBE1}">
                  <a14:hiddenEffect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altLang="en-US" sz="3200" b="1" dirty="0"/>
                  <a:t>Answer: </a:t>
                </a:r>
                <a14:m>
                  <m:oMath xmlns:m="http://schemas.openxmlformats.org/officeDocument/2006/math">
                    <m:r>
                      <a:rPr lang="en-US" altLang="en-US" sz="3200" b="1" i="1" smtClean="0">
                        <a:latin typeface="Cambria Math" panose="02040503050406030204" pitchFamily="18" charset="0"/>
                      </a:rPr>
                      <m:t>𝒚</m:t>
                    </m:r>
                    <m:r>
                      <a:rPr lang="en-US" altLang="en-US" sz="3200" b="1" i="1" smtClean="0">
                        <a:latin typeface="Cambria Math" panose="02040503050406030204" pitchFamily="18" charset="0"/>
                        <a:ea typeface="Cambria Math" panose="02040503050406030204" pitchFamily="18" charset="0"/>
                      </a:rPr>
                      <m:t>≥</m:t>
                    </m:r>
                    <m:r>
                      <a:rPr lang="en-US" altLang="en-US" sz="3200" b="1" i="1" smtClean="0">
                        <a:latin typeface="Cambria Math" panose="02040503050406030204" pitchFamily="18" charset="0"/>
                        <a:ea typeface="Cambria Math" panose="02040503050406030204" pitchFamily="18" charset="0"/>
                      </a:rPr>
                      <m:t>𝒙</m:t>
                    </m:r>
                    <m:r>
                      <a:rPr lang="en-US" altLang="en-US" sz="3200" b="1" i="1" smtClean="0">
                        <a:latin typeface="Cambria Math" panose="02040503050406030204" pitchFamily="18" charset="0"/>
                        <a:ea typeface="Cambria Math" panose="02040503050406030204" pitchFamily="18" charset="0"/>
                      </a:rPr>
                      <m:t>−</m:t>
                    </m:r>
                    <m:r>
                      <a:rPr lang="en-US" altLang="en-US" sz="3200" b="1" i="1" smtClean="0">
                        <a:latin typeface="Cambria Math" panose="02040503050406030204" pitchFamily="18" charset="0"/>
                        <a:ea typeface="Cambria Math" panose="02040503050406030204" pitchFamily="18" charset="0"/>
                      </a:rPr>
                      <m:t>𝟐</m:t>
                    </m:r>
                  </m:oMath>
                </a14:m>
                <a:r>
                  <a:rPr lang="en-US" altLang="en-US" sz="3200" b="1" dirty="0"/>
                  <a:t> </a:t>
                </a:r>
                <a:endParaRPr lang="en-US" altLang="en-US" sz="2400" dirty="0">
                  <a:effectLst>
                    <a:outerShdw blurRad="38100" dist="38100" dir="2700000" algn="tl">
                      <a:srgbClr val="FFFFFF"/>
                    </a:outerShdw>
                  </a:effectLst>
                </a:endParaRPr>
              </a:p>
            </p:txBody>
          </p:sp>
        </mc:Choice>
        <mc:Fallback xmlns="">
          <p:sp>
            <p:nvSpPr>
              <p:cNvPr id="16388" name="Text Box 4"/>
              <p:cNvSpPr txBox="1">
                <a:spLocks noRot="1" noChangeAspect="1" noMove="1" noResize="1" noEditPoints="1" noAdjustHandles="1" noChangeArrowheads="1" noChangeShapeType="1" noTextEdit="1"/>
              </p:cNvSpPr>
              <p:nvPr/>
            </p:nvSpPr>
            <p:spPr bwMode="auto">
              <a:xfrm>
                <a:off x="685800" y="5410200"/>
                <a:ext cx="7162800" cy="584775"/>
              </a:xfrm>
              <a:prstGeom prst="rect">
                <a:avLst/>
              </a:prstGeom>
              <a:blipFill rotWithShape="0">
                <a:blip r:embed="rId3" cstate="print"/>
                <a:stretch>
                  <a:fillRect l="-1948" t="-9901" b="-28713"/>
                </a:stretch>
              </a:blipFill>
              <a:ln w="38100">
                <a:solidFill>
                  <a:srgbClr val="FFFF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r>
                  <a:rPr lang="en-US">
                    <a:noFill/>
                  </a:rPr>
                  <a:t> </a:t>
                </a:r>
              </a:p>
            </p:txBody>
          </p:sp>
        </mc:Fallback>
      </mc:AlternateContent>
      <p:grpSp>
        <p:nvGrpSpPr>
          <p:cNvPr id="41989" name="Group 10" title="Arrow"/>
          <p:cNvGrpSpPr>
            <a:grpSpLocks/>
          </p:cNvGrpSpPr>
          <p:nvPr/>
        </p:nvGrpSpPr>
        <p:grpSpPr bwMode="auto">
          <a:xfrm>
            <a:off x="8153400" y="5410200"/>
            <a:ext cx="685800" cy="838200"/>
            <a:chOff x="5088" y="3504"/>
            <a:chExt cx="432" cy="528"/>
          </a:xfrm>
        </p:grpSpPr>
        <p:sp>
          <p:nvSpPr>
            <p:cNvPr id="41990" name="Rectangle 11">
              <a:hlinkClick r:id="rId4" action="ppaction://hlinksldjump"/>
            </p:cNvPr>
            <p:cNvSpPr>
              <a:spLocks noChangeArrowheads="1"/>
            </p:cNvSpPr>
            <p:nvPr/>
          </p:nvSpPr>
          <p:spPr bwMode="auto">
            <a:xfrm>
              <a:off x="5088" y="3504"/>
              <a:ext cx="432" cy="528"/>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41991" name="AutoShape 12">
              <a:hlinkClick r:id="rId4" action="ppaction://hlinksldjump"/>
            </p:cNvPr>
            <p:cNvSpPr>
              <a:spLocks noChangeArrowheads="1"/>
            </p:cNvSpPr>
            <p:nvPr/>
          </p:nvSpPr>
          <p:spPr bwMode="auto">
            <a:xfrm rot="10800000">
              <a:off x="5136" y="3552"/>
              <a:ext cx="336" cy="336"/>
            </a:xfrm>
            <a:custGeom>
              <a:avLst/>
              <a:gdLst>
                <a:gd name="T0" fmla="*/ 2 w 21600"/>
                <a:gd name="T1" fmla="*/ 0 h 21600"/>
                <a:gd name="T2" fmla="*/ 1 w 21600"/>
                <a:gd name="T3" fmla="*/ 3 h 21600"/>
                <a:gd name="T4" fmla="*/ 2 w 21600"/>
                <a:gd name="T5" fmla="*/ 1 h 21600"/>
                <a:gd name="T6" fmla="*/ 6 w 21600"/>
                <a:gd name="T7" fmla="*/ 3 h 21600"/>
                <a:gd name="T8" fmla="*/ 5 w 21600"/>
                <a:gd name="T9" fmla="*/ 4 h 21600"/>
                <a:gd name="T10" fmla="*/ 3 w 21600"/>
                <a:gd name="T11" fmla="*/ 3 h 21600"/>
                <a:gd name="T12" fmla="*/ 0 60000 65536"/>
                <a:gd name="T13" fmla="*/ 0 60000 65536"/>
                <a:gd name="T14" fmla="*/ 0 60000 65536"/>
                <a:gd name="T15" fmla="*/ 0 60000 65536"/>
                <a:gd name="T16" fmla="*/ 0 60000 65536"/>
                <a:gd name="T17" fmla="*/ 0 60000 65536"/>
                <a:gd name="T18" fmla="*/ 3150 w 21600"/>
                <a:gd name="T19" fmla="*/ 3150 h 21600"/>
                <a:gd name="T20" fmla="*/ 18450 w 21600"/>
                <a:gd name="T21" fmla="*/ 1845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200" y="10800"/>
                  </a:moveTo>
                  <a:cubicBezTo>
                    <a:pt x="16200" y="7817"/>
                    <a:pt x="13782" y="5400"/>
                    <a:pt x="10800" y="5400"/>
                  </a:cubicBezTo>
                  <a:cubicBezTo>
                    <a:pt x="7817" y="5400"/>
                    <a:pt x="5400" y="7817"/>
                    <a:pt x="5400" y="10800"/>
                  </a:cubicBezTo>
                  <a:cubicBezTo>
                    <a:pt x="5400" y="11438"/>
                    <a:pt x="5513" y="12071"/>
                    <a:pt x="5734" y="12669"/>
                  </a:cubicBezTo>
                  <a:lnTo>
                    <a:pt x="668" y="14539"/>
                  </a:lnTo>
                  <a:cubicBezTo>
                    <a:pt x="226" y="13342"/>
                    <a:pt x="0" y="12076"/>
                    <a:pt x="0" y="10800"/>
                  </a:cubicBezTo>
                  <a:cubicBezTo>
                    <a:pt x="0" y="4835"/>
                    <a:pt x="4835" y="0"/>
                    <a:pt x="10800" y="0"/>
                  </a:cubicBezTo>
                  <a:cubicBezTo>
                    <a:pt x="16764" y="0"/>
                    <a:pt x="21600" y="4835"/>
                    <a:pt x="21600" y="10799"/>
                  </a:cubicBezTo>
                  <a:lnTo>
                    <a:pt x="21600" y="10800"/>
                  </a:lnTo>
                  <a:lnTo>
                    <a:pt x="24300" y="10800"/>
                  </a:lnTo>
                  <a:lnTo>
                    <a:pt x="18900" y="16200"/>
                  </a:lnTo>
                  <a:lnTo>
                    <a:pt x="13500" y="10800"/>
                  </a:lnTo>
                  <a:lnTo>
                    <a:pt x="16200" y="10800"/>
                  </a:lnTo>
                  <a:close/>
                </a:path>
              </a:pathLst>
            </a:cu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 name="TextBox 1"/>
          <p:cNvSpPr txBox="1"/>
          <p:nvPr/>
        </p:nvSpPr>
        <p:spPr>
          <a:xfrm>
            <a:off x="685800" y="1524000"/>
            <a:ext cx="7315200" cy="461665"/>
          </a:xfrm>
          <a:prstGeom prst="rect">
            <a:avLst/>
          </a:prstGeom>
          <a:noFill/>
        </p:spPr>
        <p:txBody>
          <a:bodyPr wrap="square" rtlCol="0">
            <a:spAutoFit/>
          </a:bodyPr>
          <a:lstStyle/>
          <a:p>
            <a:r>
              <a:rPr lang="en-US" sz="2400" dirty="0"/>
              <a:t>Write the inequality for the graph.</a:t>
            </a:r>
          </a:p>
        </p:txBody>
      </p:sp>
      <p:pic>
        <p:nvPicPr>
          <p:cNvPr id="3" name="Picture 2" title="Graph"/>
          <p:cNvPicPr>
            <a:picLocks noChangeAspect="1"/>
          </p:cNvPicPr>
          <p:nvPr/>
        </p:nvPicPr>
        <p:blipFill>
          <a:blip r:embed="rId5" cstate="print"/>
          <a:stretch>
            <a:fillRect/>
          </a:stretch>
        </p:blipFill>
        <p:spPr>
          <a:xfrm>
            <a:off x="2772465" y="1985665"/>
            <a:ext cx="3247335" cy="3072233"/>
          </a:xfrm>
          <a:prstGeom prst="rect">
            <a:avLst/>
          </a:prstGeom>
        </p:spPr>
      </p:pic>
      <p:cxnSp>
        <p:nvCxnSpPr>
          <p:cNvPr id="5" name="Straight Arrow Connector 4" title="Graph"/>
          <p:cNvCxnSpPr/>
          <p:nvPr/>
        </p:nvCxnSpPr>
        <p:spPr>
          <a:xfrm flipV="1">
            <a:off x="3429000" y="2409702"/>
            <a:ext cx="2590800" cy="2619498"/>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388"/>
                                        </p:tgtEl>
                                        <p:attrNameLst>
                                          <p:attrName>style.visibility</p:attrName>
                                        </p:attrNameLst>
                                      </p:cBhvr>
                                      <p:to>
                                        <p:strVal val="visible"/>
                                      </p:to>
                                    </p:set>
                                    <p:animEffect transition="in" filter="blinds(horizontal)">
                                      <p:cBhvr>
                                        <p:cTn id="7" dur="500"/>
                                        <p:tgtEl>
                                          <p:spTgt spid="16388"/>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8" grpId="0" animBg="1"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685800" y="609600"/>
            <a:ext cx="7848600" cy="762000"/>
          </a:xfrm>
          <a:solidFill>
            <a:srgbClr val="00EE00"/>
          </a:solidFill>
          <a:ln w="38100">
            <a:solidFill>
              <a:srgbClr val="008000"/>
            </a:solidFill>
            <a:miter lim="800000"/>
            <a:headEnd/>
            <a:tailEnd/>
          </a:ln>
        </p:spPr>
        <p:txBody>
          <a:bodyPr/>
          <a:lstStyle/>
          <a:p>
            <a:pPr eaLnBrk="1" hangingPunct="1"/>
            <a:r>
              <a:rPr lang="en-US" altLang="en-US" sz="4800" b="1" dirty="0" smtClean="0"/>
              <a:t>100</a:t>
            </a:r>
            <a:r>
              <a:rPr lang="en-US" altLang="en-US" sz="4800" b="1" dirty="0" smtClean="0">
                <a:solidFill>
                  <a:srgbClr val="00EE00"/>
                </a:solidFill>
              </a:rPr>
              <a:t>…</a:t>
            </a:r>
            <a:endParaRPr lang="en-US" altLang="en-US" sz="4800" b="1" dirty="0">
              <a:solidFill>
                <a:srgbClr val="00EE00"/>
              </a:solidFill>
            </a:endParaRPr>
          </a:p>
        </p:txBody>
      </p:sp>
      <p:sp>
        <p:nvSpPr>
          <p:cNvPr id="43011" name="Rectangle 3"/>
          <p:cNvSpPr>
            <a:spLocks noGrp="1" noChangeArrowheads="1"/>
          </p:cNvSpPr>
          <p:nvPr>
            <p:ph type="body" sz="half" idx="1"/>
          </p:nvPr>
        </p:nvSpPr>
        <p:spPr>
          <a:xfrm>
            <a:off x="685800" y="1676400"/>
            <a:ext cx="7848600" cy="3505200"/>
          </a:xfrm>
          <a:solidFill>
            <a:srgbClr val="EAEAEA"/>
          </a:solidFill>
          <a:ln w="38100">
            <a:solidFill>
              <a:srgbClr val="008000"/>
            </a:solidFill>
            <a:miter lim="800000"/>
            <a:headEnd/>
            <a:tailEnd/>
          </a:ln>
        </p:spPr>
        <p:txBody>
          <a:bodyPr/>
          <a:lstStyle/>
          <a:p>
            <a:pPr eaLnBrk="1" hangingPunct="1">
              <a:spcBef>
                <a:spcPct val="50000"/>
              </a:spcBef>
              <a:buFontTx/>
              <a:buNone/>
            </a:pPr>
            <a:r>
              <a:rPr lang="en-US" altLang="en-US" dirty="0">
                <a:latin typeface="Times New Roman" panose="02020603050405020304" pitchFamily="18" charset="0"/>
              </a:rPr>
              <a:t>Determine the zeros of the equation</a:t>
            </a:r>
            <a:endParaRPr lang="en-US" altLang="en-US" b="1" dirty="0"/>
          </a:p>
          <a:p>
            <a:pPr eaLnBrk="1" hangingPunct="1">
              <a:spcBef>
                <a:spcPct val="50000"/>
              </a:spcBef>
              <a:buFontTx/>
              <a:buNone/>
            </a:pPr>
            <a:r>
              <a:rPr lang="en-US" altLang="en-US" sz="2800" b="1" dirty="0"/>
              <a:t>			</a:t>
            </a:r>
            <a:endParaRPr lang="en-US" altLang="en-US" sz="3600" b="1" dirty="0"/>
          </a:p>
        </p:txBody>
      </p:sp>
      <p:sp>
        <p:nvSpPr>
          <p:cNvPr id="18437" name="Text Box 5"/>
          <p:cNvSpPr txBox="1">
            <a:spLocks noChangeArrowheads="1"/>
          </p:cNvSpPr>
          <p:nvPr/>
        </p:nvSpPr>
        <p:spPr bwMode="auto">
          <a:xfrm>
            <a:off x="533400" y="5410200"/>
            <a:ext cx="7162800" cy="584775"/>
          </a:xfrm>
          <a:prstGeom prst="rect">
            <a:avLst/>
          </a:prstGeom>
          <a:solidFill>
            <a:srgbClr val="C0C0C0"/>
          </a:solidFill>
          <a:ln w="38100">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b="1" dirty="0"/>
              <a:t>Answer: 1 &amp; 2;(1,0) &amp; (2,0)</a:t>
            </a:r>
          </a:p>
        </p:txBody>
      </p:sp>
      <p:grpSp>
        <p:nvGrpSpPr>
          <p:cNvPr id="43013" name="Group 8" title="Arrow"/>
          <p:cNvGrpSpPr>
            <a:grpSpLocks/>
          </p:cNvGrpSpPr>
          <p:nvPr/>
        </p:nvGrpSpPr>
        <p:grpSpPr bwMode="auto">
          <a:xfrm>
            <a:off x="8153400" y="5410200"/>
            <a:ext cx="685800" cy="838200"/>
            <a:chOff x="5088" y="3504"/>
            <a:chExt cx="432" cy="528"/>
          </a:xfrm>
        </p:grpSpPr>
        <p:sp>
          <p:nvSpPr>
            <p:cNvPr id="43014" name="Rectangle 9">
              <a:hlinkClick r:id="rId3" action="ppaction://hlinksldjump"/>
            </p:cNvPr>
            <p:cNvSpPr>
              <a:spLocks noChangeArrowheads="1"/>
            </p:cNvSpPr>
            <p:nvPr/>
          </p:nvSpPr>
          <p:spPr bwMode="auto">
            <a:xfrm>
              <a:off x="5088" y="3504"/>
              <a:ext cx="432" cy="528"/>
            </a:xfrm>
            <a:prstGeom prst="rect">
              <a:avLst/>
            </a:prstGeom>
            <a:solidFill>
              <a:srgbClr val="00EE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43015" name="AutoShape 10">
              <a:hlinkClick r:id="rId3" action="ppaction://hlinksldjump"/>
            </p:cNvPr>
            <p:cNvSpPr>
              <a:spLocks noChangeArrowheads="1"/>
            </p:cNvSpPr>
            <p:nvPr/>
          </p:nvSpPr>
          <p:spPr bwMode="auto">
            <a:xfrm rot="10800000">
              <a:off x="5136" y="3552"/>
              <a:ext cx="336" cy="336"/>
            </a:xfrm>
            <a:custGeom>
              <a:avLst/>
              <a:gdLst>
                <a:gd name="T0" fmla="*/ 2 w 21600"/>
                <a:gd name="T1" fmla="*/ 0 h 21600"/>
                <a:gd name="T2" fmla="*/ 1 w 21600"/>
                <a:gd name="T3" fmla="*/ 3 h 21600"/>
                <a:gd name="T4" fmla="*/ 2 w 21600"/>
                <a:gd name="T5" fmla="*/ 1 h 21600"/>
                <a:gd name="T6" fmla="*/ 6 w 21600"/>
                <a:gd name="T7" fmla="*/ 3 h 21600"/>
                <a:gd name="T8" fmla="*/ 5 w 21600"/>
                <a:gd name="T9" fmla="*/ 4 h 21600"/>
                <a:gd name="T10" fmla="*/ 3 w 21600"/>
                <a:gd name="T11" fmla="*/ 3 h 21600"/>
                <a:gd name="T12" fmla="*/ 0 60000 65536"/>
                <a:gd name="T13" fmla="*/ 0 60000 65536"/>
                <a:gd name="T14" fmla="*/ 0 60000 65536"/>
                <a:gd name="T15" fmla="*/ 0 60000 65536"/>
                <a:gd name="T16" fmla="*/ 0 60000 65536"/>
                <a:gd name="T17" fmla="*/ 0 60000 65536"/>
                <a:gd name="T18" fmla="*/ 3150 w 21600"/>
                <a:gd name="T19" fmla="*/ 3150 h 21600"/>
                <a:gd name="T20" fmla="*/ 18450 w 21600"/>
                <a:gd name="T21" fmla="*/ 1845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200" y="10800"/>
                  </a:moveTo>
                  <a:cubicBezTo>
                    <a:pt x="16200" y="7817"/>
                    <a:pt x="13782" y="5400"/>
                    <a:pt x="10800" y="5400"/>
                  </a:cubicBezTo>
                  <a:cubicBezTo>
                    <a:pt x="7817" y="5400"/>
                    <a:pt x="5400" y="7817"/>
                    <a:pt x="5400" y="10800"/>
                  </a:cubicBezTo>
                  <a:cubicBezTo>
                    <a:pt x="5400" y="11438"/>
                    <a:pt x="5513" y="12071"/>
                    <a:pt x="5734" y="12669"/>
                  </a:cubicBezTo>
                  <a:lnTo>
                    <a:pt x="668" y="14539"/>
                  </a:lnTo>
                  <a:cubicBezTo>
                    <a:pt x="226" y="13342"/>
                    <a:pt x="0" y="12076"/>
                    <a:pt x="0" y="10800"/>
                  </a:cubicBezTo>
                  <a:cubicBezTo>
                    <a:pt x="0" y="4835"/>
                    <a:pt x="4835" y="0"/>
                    <a:pt x="10800" y="0"/>
                  </a:cubicBezTo>
                  <a:cubicBezTo>
                    <a:pt x="16764" y="0"/>
                    <a:pt x="21600" y="4835"/>
                    <a:pt x="21600" y="10799"/>
                  </a:cubicBezTo>
                  <a:lnTo>
                    <a:pt x="21600" y="10800"/>
                  </a:lnTo>
                  <a:lnTo>
                    <a:pt x="24300" y="10800"/>
                  </a:lnTo>
                  <a:lnTo>
                    <a:pt x="18900" y="16200"/>
                  </a:lnTo>
                  <a:lnTo>
                    <a:pt x="13500" y="10800"/>
                  </a:lnTo>
                  <a:lnTo>
                    <a:pt x="16200" y="10800"/>
                  </a:lnTo>
                  <a:close/>
                </a:path>
              </a:pathLst>
            </a:cu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pic>
        <p:nvPicPr>
          <p:cNvPr id="2" name="Picture 1" title="Graph"/>
          <p:cNvPicPr>
            <a:picLocks noChangeAspect="1"/>
          </p:cNvPicPr>
          <p:nvPr/>
        </p:nvPicPr>
        <p:blipFill>
          <a:blip r:embed="rId4" cstate="print"/>
          <a:stretch>
            <a:fillRect/>
          </a:stretch>
        </p:blipFill>
        <p:spPr>
          <a:xfrm>
            <a:off x="2895600" y="2286000"/>
            <a:ext cx="2728913" cy="2774971"/>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8437"/>
                                        </p:tgtEl>
                                        <p:attrNameLst>
                                          <p:attrName>style.visibility</p:attrName>
                                        </p:attrNameLst>
                                      </p:cBhvr>
                                      <p:to>
                                        <p:strVal val="visible"/>
                                      </p:to>
                                    </p:set>
                                    <p:animEffect transition="in" filter="blinds(horizontal)">
                                      <p:cBhvr>
                                        <p:cTn id="7" dur="500"/>
                                        <p:tgtEl>
                                          <p:spTgt spid="18437"/>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7" grpId="0" animBg="1"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5800" y="609600"/>
            <a:ext cx="7848600" cy="685800"/>
          </a:xfrm>
          <a:solidFill>
            <a:srgbClr val="00EE00"/>
          </a:solidFill>
          <a:ln w="38100">
            <a:solidFill>
              <a:srgbClr val="008000"/>
            </a:solidFill>
            <a:miter lim="800000"/>
            <a:headEnd/>
            <a:tailEnd/>
          </a:ln>
        </p:spPr>
        <p:txBody>
          <a:bodyPr/>
          <a:lstStyle/>
          <a:p>
            <a:pPr eaLnBrk="1" hangingPunct="1"/>
            <a:r>
              <a:rPr lang="en-US" altLang="en-US" sz="4800" b="1" dirty="0" smtClean="0"/>
              <a:t>200</a:t>
            </a:r>
            <a:r>
              <a:rPr lang="en-US" altLang="en-US" sz="4800" b="1" dirty="0" smtClean="0">
                <a:solidFill>
                  <a:srgbClr val="00EE00"/>
                </a:solidFill>
              </a:rPr>
              <a:t>…</a:t>
            </a:r>
            <a:endParaRPr lang="en-US" altLang="en-US" sz="4800" b="1" dirty="0">
              <a:solidFill>
                <a:srgbClr val="00EE00"/>
              </a:solidFill>
            </a:endParaRPr>
          </a:p>
        </p:txBody>
      </p:sp>
      <mc:AlternateContent xmlns:mc="http://schemas.openxmlformats.org/markup-compatibility/2006" xmlns:a14="http://schemas.microsoft.com/office/drawing/2010/main">
        <mc:Choice Requires="a14">
          <p:sp>
            <p:nvSpPr>
              <p:cNvPr id="44035" name="Rectangle 3"/>
              <p:cNvSpPr>
                <a:spLocks noGrp="1" noChangeArrowheads="1"/>
              </p:cNvSpPr>
              <p:nvPr>
                <p:ph type="body" sz="half" idx="1"/>
              </p:nvPr>
            </p:nvSpPr>
            <p:spPr>
              <a:xfrm>
                <a:off x="609600" y="1600200"/>
                <a:ext cx="7848600" cy="3581400"/>
              </a:xfrm>
              <a:solidFill>
                <a:srgbClr val="EAEAEA"/>
              </a:solidFill>
              <a:ln w="38100">
                <a:solidFill>
                  <a:srgbClr val="008000"/>
                </a:solidFill>
                <a:miter lim="800000"/>
                <a:headEnd/>
                <a:tailEnd/>
              </a:ln>
            </p:spPr>
            <p:txBody>
              <a:bodyPr/>
              <a:lstStyle/>
              <a:p>
                <a:pPr algn="ctr" eaLnBrk="1" hangingPunct="1">
                  <a:spcBef>
                    <a:spcPct val="0"/>
                  </a:spcBef>
                  <a:buFontTx/>
                  <a:buNone/>
                </a:pPr>
                <a:endParaRPr lang="en-US" altLang="en-US" b="1" dirty="0"/>
              </a:p>
              <a:p>
                <a:pPr algn="ctr" eaLnBrk="1" hangingPunct="1">
                  <a:spcBef>
                    <a:spcPct val="0"/>
                  </a:spcBef>
                  <a:buFontTx/>
                  <a:buNone/>
                </a:pPr>
                <a:r>
                  <a:rPr lang="en-US" altLang="en-US" b="1" dirty="0"/>
                  <a:t>Find the sum of</a:t>
                </a:r>
              </a:p>
              <a:p>
                <a:pPr algn="ctr" eaLnBrk="1" hangingPunct="1">
                  <a:spcBef>
                    <a:spcPct val="0"/>
                  </a:spcBef>
                  <a:buFontTx/>
                  <a:buNone/>
                </a:pPr>
                <a14:m>
                  <m:oMathPara xmlns:m="http://schemas.openxmlformats.org/officeDocument/2006/math">
                    <m:oMathParaPr>
                      <m:jc m:val="centerGroup"/>
                    </m:oMathParaPr>
                    <m:oMath xmlns:m="http://schemas.openxmlformats.org/officeDocument/2006/math">
                      <m:sSup>
                        <m:sSupPr>
                          <m:ctrlPr>
                            <a:rPr lang="en-US" altLang="en-US" b="1" i="1" smtClean="0">
                              <a:latin typeface="Cambria Math" panose="02040503050406030204" pitchFamily="18" charset="0"/>
                            </a:rPr>
                          </m:ctrlPr>
                        </m:sSupPr>
                        <m:e>
                          <m:r>
                            <a:rPr lang="en-US" altLang="en-US" b="1" i="1" smtClean="0">
                              <a:latin typeface="Cambria Math" panose="02040503050406030204" pitchFamily="18" charset="0"/>
                            </a:rPr>
                            <m:t>𝒙</m:t>
                          </m:r>
                        </m:e>
                        <m:sup>
                          <m:r>
                            <a:rPr lang="en-US" altLang="en-US" b="1" i="1" smtClean="0">
                              <a:latin typeface="Cambria Math" panose="02040503050406030204" pitchFamily="18" charset="0"/>
                            </a:rPr>
                            <m:t>𝟐</m:t>
                          </m:r>
                        </m:sup>
                      </m:sSup>
                      <m:r>
                        <a:rPr lang="en-US" altLang="en-US" b="1" i="1" smtClean="0">
                          <a:latin typeface="Cambria Math" panose="02040503050406030204" pitchFamily="18" charset="0"/>
                        </a:rPr>
                        <m:t>+</m:t>
                      </m:r>
                      <m:r>
                        <a:rPr lang="en-US" altLang="en-US" b="1" i="1" smtClean="0">
                          <a:latin typeface="Cambria Math" panose="02040503050406030204" pitchFamily="18" charset="0"/>
                        </a:rPr>
                        <m:t>𝟒</m:t>
                      </m:r>
                      <m:r>
                        <a:rPr lang="en-US" altLang="en-US" b="1" i="1" smtClean="0">
                          <a:latin typeface="Cambria Math" panose="02040503050406030204" pitchFamily="18" charset="0"/>
                        </a:rPr>
                        <m:t>𝒙</m:t>
                      </m:r>
                      <m:r>
                        <a:rPr lang="en-US" altLang="en-US" b="1" i="1" smtClean="0">
                          <a:latin typeface="Cambria Math" panose="02040503050406030204" pitchFamily="18" charset="0"/>
                        </a:rPr>
                        <m:t>−</m:t>
                      </m:r>
                      <m:r>
                        <a:rPr lang="en-US" altLang="en-US" b="1" i="1" smtClean="0">
                          <a:latin typeface="Cambria Math" panose="02040503050406030204" pitchFamily="18" charset="0"/>
                        </a:rPr>
                        <m:t>𝟕</m:t>
                      </m:r>
                    </m:oMath>
                  </m:oMathPara>
                </a14:m>
                <a:endParaRPr lang="en-US" altLang="en-US" b="1" dirty="0"/>
              </a:p>
              <a:p>
                <a:pPr algn="ctr" eaLnBrk="1" hangingPunct="1">
                  <a:spcBef>
                    <a:spcPct val="0"/>
                  </a:spcBef>
                  <a:buFontTx/>
                  <a:buNone/>
                </a:pPr>
                <a:r>
                  <a:rPr lang="en-US" altLang="en-US" b="1" dirty="0"/>
                  <a:t>and</a:t>
                </a:r>
              </a:p>
              <a:p>
                <a:pPr algn="ctr" eaLnBrk="1" hangingPunct="1">
                  <a:spcBef>
                    <a:spcPct val="0"/>
                  </a:spcBef>
                  <a:buFontTx/>
                  <a:buNone/>
                </a:pPr>
                <a14:m>
                  <m:oMathPara xmlns:m="http://schemas.openxmlformats.org/officeDocument/2006/math">
                    <m:oMathParaPr>
                      <m:jc m:val="centerGroup"/>
                    </m:oMathParaPr>
                    <m:oMath xmlns:m="http://schemas.openxmlformats.org/officeDocument/2006/math">
                      <m:sSup>
                        <m:sSupPr>
                          <m:ctrlPr>
                            <a:rPr lang="en-US" altLang="en-US" b="1" i="1" smtClean="0">
                              <a:latin typeface="Cambria Math" panose="02040503050406030204" pitchFamily="18" charset="0"/>
                            </a:rPr>
                          </m:ctrlPr>
                        </m:sSupPr>
                        <m:e>
                          <m:r>
                            <a:rPr lang="en-US" altLang="en-US" b="1" i="1" smtClean="0">
                              <a:latin typeface="Cambria Math" panose="02040503050406030204" pitchFamily="18" charset="0"/>
                            </a:rPr>
                            <m:t>𝟑</m:t>
                          </m:r>
                          <m:r>
                            <a:rPr lang="en-US" altLang="en-US" b="1" i="1" smtClean="0">
                              <a:latin typeface="Cambria Math" panose="02040503050406030204" pitchFamily="18" charset="0"/>
                            </a:rPr>
                            <m:t>𝒙</m:t>
                          </m:r>
                        </m:e>
                        <m:sup>
                          <m:r>
                            <a:rPr lang="en-US" altLang="en-US" b="1" i="1" smtClean="0">
                              <a:latin typeface="Cambria Math" panose="02040503050406030204" pitchFamily="18" charset="0"/>
                            </a:rPr>
                            <m:t>𝟐</m:t>
                          </m:r>
                        </m:sup>
                      </m:sSup>
                      <m:r>
                        <a:rPr lang="en-US" altLang="en-US" b="1" i="1" smtClean="0">
                          <a:latin typeface="Cambria Math" panose="02040503050406030204" pitchFamily="18" charset="0"/>
                        </a:rPr>
                        <m:t>−</m:t>
                      </m:r>
                      <m:r>
                        <a:rPr lang="en-US" altLang="en-US" b="1" i="1" smtClean="0">
                          <a:latin typeface="Cambria Math" panose="02040503050406030204" pitchFamily="18" charset="0"/>
                        </a:rPr>
                        <m:t>𝟖</m:t>
                      </m:r>
                    </m:oMath>
                  </m:oMathPara>
                </a14:m>
                <a:endParaRPr lang="en-US" altLang="en-US" b="1" dirty="0"/>
              </a:p>
              <a:p>
                <a:pPr eaLnBrk="1" hangingPunct="1">
                  <a:spcBef>
                    <a:spcPct val="0"/>
                  </a:spcBef>
                  <a:buFontTx/>
                  <a:buNone/>
                </a:pPr>
                <a:endParaRPr lang="en-US" altLang="en-US" sz="2800" b="1" dirty="0"/>
              </a:p>
              <a:p>
                <a:pPr eaLnBrk="1" hangingPunct="1">
                  <a:spcBef>
                    <a:spcPct val="0"/>
                  </a:spcBef>
                  <a:buFontTx/>
                  <a:buNone/>
                </a:pPr>
                <a:r>
                  <a:rPr lang="en-US" altLang="en-US" sz="2800" b="1" dirty="0"/>
                  <a:t>				</a:t>
                </a:r>
              </a:p>
            </p:txBody>
          </p:sp>
        </mc:Choice>
        <mc:Fallback xmlns="">
          <p:sp>
            <p:nvSpPr>
              <p:cNvPr id="44035" name="Rectangle 3"/>
              <p:cNvSpPr>
                <a:spLocks noGrp="1" noRot="1" noChangeAspect="1" noMove="1" noResize="1" noEditPoints="1" noAdjustHandles="1" noChangeArrowheads="1" noChangeShapeType="1" noTextEdit="1"/>
              </p:cNvSpPr>
              <p:nvPr>
                <p:ph type="body" sz="half" idx="1"/>
              </p:nvPr>
            </p:nvSpPr>
            <p:spPr>
              <a:xfrm>
                <a:off x="609600" y="1600200"/>
                <a:ext cx="7848600" cy="3581400"/>
              </a:xfrm>
              <a:blipFill rotWithShape="0">
                <a:blip r:embed="rId3" cstate="print"/>
                <a:stretch>
                  <a:fillRect/>
                </a:stretch>
              </a:blipFill>
              <a:ln w="38100">
                <a:solidFill>
                  <a:srgbClr val="008000"/>
                </a:solid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461" name="Text Box 5"/>
              <p:cNvSpPr txBox="1">
                <a:spLocks noChangeArrowheads="1"/>
              </p:cNvSpPr>
              <p:nvPr/>
            </p:nvSpPr>
            <p:spPr bwMode="auto">
              <a:xfrm>
                <a:off x="685800" y="5410200"/>
                <a:ext cx="7162800" cy="595932"/>
              </a:xfrm>
              <a:prstGeom prst="rect">
                <a:avLst/>
              </a:prstGeom>
              <a:solidFill>
                <a:srgbClr val="C0C0C0"/>
              </a:solidFill>
              <a:ln w="38100">
                <a:solidFill>
                  <a:srgbClr val="008000"/>
                </a:solidFill>
                <a:miter lim="800000"/>
                <a:headEnd/>
                <a:tailEnd/>
              </a:ln>
              <a:effectLst/>
              <a:extLst>
                <a:ext uri="{AF507438-7753-43E0-B8FC-AC1667EBCBE1}">
                  <a14:hiddenEffects>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b="1" dirty="0"/>
                  <a:t>Answer:</a:t>
                </a:r>
                <a14:m>
                  <m:oMath xmlns:m="http://schemas.openxmlformats.org/officeDocument/2006/math">
                    <m:sSup>
                      <m:sSupPr>
                        <m:ctrlPr>
                          <a:rPr lang="en-US" altLang="en-US" b="1" i="1" smtClean="0">
                            <a:latin typeface="Cambria Math" panose="02040503050406030204" pitchFamily="18" charset="0"/>
                          </a:rPr>
                        </m:ctrlPr>
                      </m:sSupPr>
                      <m:e>
                        <m:r>
                          <a:rPr lang="en-US" altLang="en-US" b="1" i="1" smtClean="0">
                            <a:latin typeface="Cambria Math" panose="02040503050406030204" pitchFamily="18" charset="0"/>
                          </a:rPr>
                          <m:t>𝟒</m:t>
                        </m:r>
                        <m:r>
                          <a:rPr lang="en-US" altLang="en-US" b="1" i="1" smtClean="0">
                            <a:latin typeface="Cambria Math" panose="02040503050406030204" pitchFamily="18" charset="0"/>
                          </a:rPr>
                          <m:t>𝒙</m:t>
                        </m:r>
                      </m:e>
                      <m:sup>
                        <m:r>
                          <a:rPr lang="en-US" altLang="en-US" b="1" i="1" smtClean="0">
                            <a:latin typeface="Cambria Math" panose="02040503050406030204" pitchFamily="18" charset="0"/>
                          </a:rPr>
                          <m:t>𝟐</m:t>
                        </m:r>
                      </m:sup>
                    </m:sSup>
                    <m:r>
                      <a:rPr lang="en-US" altLang="en-US" b="1" i="1" smtClean="0">
                        <a:latin typeface="Cambria Math" panose="02040503050406030204" pitchFamily="18" charset="0"/>
                      </a:rPr>
                      <m:t>+</m:t>
                    </m:r>
                    <m:r>
                      <a:rPr lang="en-US" altLang="en-US" b="1" i="1" smtClean="0">
                        <a:latin typeface="Cambria Math" panose="02040503050406030204" pitchFamily="18" charset="0"/>
                      </a:rPr>
                      <m:t>𝟒</m:t>
                    </m:r>
                    <m:r>
                      <a:rPr lang="en-US" altLang="en-US" b="1" i="1" smtClean="0">
                        <a:latin typeface="Cambria Math" panose="02040503050406030204" pitchFamily="18" charset="0"/>
                      </a:rPr>
                      <m:t>𝒙</m:t>
                    </m:r>
                    <m:r>
                      <a:rPr lang="en-US" altLang="en-US" b="1" i="1" smtClean="0">
                        <a:latin typeface="Cambria Math" panose="02040503050406030204" pitchFamily="18" charset="0"/>
                      </a:rPr>
                      <m:t>−</m:t>
                    </m:r>
                    <m:r>
                      <a:rPr lang="en-US" altLang="en-US" b="1" i="1" smtClean="0">
                        <a:latin typeface="Cambria Math" panose="02040503050406030204" pitchFamily="18" charset="0"/>
                      </a:rPr>
                      <m:t>𝟏𝟓</m:t>
                    </m:r>
                  </m:oMath>
                </a14:m>
                <a:endParaRPr lang="en-US" altLang="en-US" b="1" dirty="0">
                  <a:latin typeface="Times New Roman" panose="02020603050405020304" pitchFamily="18" charset="0"/>
                </a:endParaRPr>
              </a:p>
            </p:txBody>
          </p:sp>
        </mc:Choice>
        <mc:Fallback xmlns="">
          <p:sp>
            <p:nvSpPr>
              <p:cNvPr id="19461" name="Text Box 5"/>
              <p:cNvSpPr txBox="1">
                <a:spLocks noRot="1" noChangeAspect="1" noMove="1" noResize="1" noEditPoints="1" noAdjustHandles="1" noChangeArrowheads="1" noChangeShapeType="1" noTextEdit="1"/>
              </p:cNvSpPr>
              <p:nvPr/>
            </p:nvSpPr>
            <p:spPr bwMode="auto">
              <a:xfrm>
                <a:off x="685800" y="5410200"/>
                <a:ext cx="7162800" cy="595932"/>
              </a:xfrm>
              <a:prstGeom prst="rect">
                <a:avLst/>
              </a:prstGeom>
              <a:blipFill rotWithShape="0">
                <a:blip r:embed="rId4" cstate="print"/>
                <a:stretch>
                  <a:fillRect l="-1948" t="-8738" b="-27184"/>
                </a:stretch>
              </a:blipFill>
              <a:ln w="38100">
                <a:solidFill>
                  <a:srgbClr val="0080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r>
                  <a:rPr lang="en-US">
                    <a:noFill/>
                  </a:rPr>
                  <a:t> </a:t>
                </a:r>
              </a:p>
            </p:txBody>
          </p:sp>
        </mc:Fallback>
      </mc:AlternateContent>
      <p:grpSp>
        <p:nvGrpSpPr>
          <p:cNvPr id="44037" name="Group 8" title="Arrow"/>
          <p:cNvGrpSpPr>
            <a:grpSpLocks/>
          </p:cNvGrpSpPr>
          <p:nvPr/>
        </p:nvGrpSpPr>
        <p:grpSpPr bwMode="auto">
          <a:xfrm>
            <a:off x="8153400" y="5410200"/>
            <a:ext cx="685800" cy="838200"/>
            <a:chOff x="5088" y="3504"/>
            <a:chExt cx="432" cy="528"/>
          </a:xfrm>
        </p:grpSpPr>
        <p:sp>
          <p:nvSpPr>
            <p:cNvPr id="44038" name="Rectangle 9">
              <a:hlinkClick r:id="rId5" action="ppaction://hlinksldjump"/>
            </p:cNvPr>
            <p:cNvSpPr>
              <a:spLocks noChangeArrowheads="1"/>
            </p:cNvSpPr>
            <p:nvPr/>
          </p:nvSpPr>
          <p:spPr bwMode="auto">
            <a:xfrm>
              <a:off x="5088" y="3504"/>
              <a:ext cx="432" cy="528"/>
            </a:xfrm>
            <a:prstGeom prst="rect">
              <a:avLst/>
            </a:prstGeom>
            <a:solidFill>
              <a:srgbClr val="00EE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44039" name="AutoShape 10">
              <a:hlinkClick r:id="rId5" action="ppaction://hlinksldjump"/>
            </p:cNvPr>
            <p:cNvSpPr>
              <a:spLocks noChangeArrowheads="1"/>
            </p:cNvSpPr>
            <p:nvPr/>
          </p:nvSpPr>
          <p:spPr bwMode="auto">
            <a:xfrm rot="10800000">
              <a:off x="5136" y="3552"/>
              <a:ext cx="336" cy="336"/>
            </a:xfrm>
            <a:custGeom>
              <a:avLst/>
              <a:gdLst>
                <a:gd name="T0" fmla="*/ 2 w 21600"/>
                <a:gd name="T1" fmla="*/ 0 h 21600"/>
                <a:gd name="T2" fmla="*/ 1 w 21600"/>
                <a:gd name="T3" fmla="*/ 3 h 21600"/>
                <a:gd name="T4" fmla="*/ 2 w 21600"/>
                <a:gd name="T5" fmla="*/ 1 h 21600"/>
                <a:gd name="T6" fmla="*/ 6 w 21600"/>
                <a:gd name="T7" fmla="*/ 3 h 21600"/>
                <a:gd name="T8" fmla="*/ 5 w 21600"/>
                <a:gd name="T9" fmla="*/ 4 h 21600"/>
                <a:gd name="T10" fmla="*/ 3 w 21600"/>
                <a:gd name="T11" fmla="*/ 3 h 21600"/>
                <a:gd name="T12" fmla="*/ 0 60000 65536"/>
                <a:gd name="T13" fmla="*/ 0 60000 65536"/>
                <a:gd name="T14" fmla="*/ 0 60000 65536"/>
                <a:gd name="T15" fmla="*/ 0 60000 65536"/>
                <a:gd name="T16" fmla="*/ 0 60000 65536"/>
                <a:gd name="T17" fmla="*/ 0 60000 65536"/>
                <a:gd name="T18" fmla="*/ 3150 w 21600"/>
                <a:gd name="T19" fmla="*/ 3150 h 21600"/>
                <a:gd name="T20" fmla="*/ 18450 w 21600"/>
                <a:gd name="T21" fmla="*/ 1845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200" y="10800"/>
                  </a:moveTo>
                  <a:cubicBezTo>
                    <a:pt x="16200" y="7817"/>
                    <a:pt x="13782" y="5400"/>
                    <a:pt x="10800" y="5400"/>
                  </a:cubicBezTo>
                  <a:cubicBezTo>
                    <a:pt x="7817" y="5400"/>
                    <a:pt x="5400" y="7817"/>
                    <a:pt x="5400" y="10800"/>
                  </a:cubicBezTo>
                  <a:cubicBezTo>
                    <a:pt x="5400" y="11438"/>
                    <a:pt x="5513" y="12071"/>
                    <a:pt x="5734" y="12669"/>
                  </a:cubicBezTo>
                  <a:lnTo>
                    <a:pt x="668" y="14539"/>
                  </a:lnTo>
                  <a:cubicBezTo>
                    <a:pt x="226" y="13342"/>
                    <a:pt x="0" y="12076"/>
                    <a:pt x="0" y="10800"/>
                  </a:cubicBezTo>
                  <a:cubicBezTo>
                    <a:pt x="0" y="4835"/>
                    <a:pt x="4835" y="0"/>
                    <a:pt x="10800" y="0"/>
                  </a:cubicBezTo>
                  <a:cubicBezTo>
                    <a:pt x="16764" y="0"/>
                    <a:pt x="21600" y="4835"/>
                    <a:pt x="21600" y="10799"/>
                  </a:cubicBezTo>
                  <a:lnTo>
                    <a:pt x="21600" y="10800"/>
                  </a:lnTo>
                  <a:lnTo>
                    <a:pt x="24300" y="10800"/>
                  </a:lnTo>
                  <a:lnTo>
                    <a:pt x="18900" y="16200"/>
                  </a:lnTo>
                  <a:lnTo>
                    <a:pt x="13500" y="10800"/>
                  </a:lnTo>
                  <a:lnTo>
                    <a:pt x="16200" y="10800"/>
                  </a:lnTo>
                  <a:close/>
                </a:path>
              </a:pathLst>
            </a:cu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9461"/>
                                        </p:tgtEl>
                                        <p:attrNameLst>
                                          <p:attrName>style.visibility</p:attrName>
                                        </p:attrNameLst>
                                      </p:cBhvr>
                                      <p:to>
                                        <p:strVal val="visible"/>
                                      </p:to>
                                    </p:set>
                                    <p:animEffect transition="in" filter="blinds(horizontal)">
                                      <p:cBhvr>
                                        <p:cTn id="7" dur="500"/>
                                        <p:tgtEl>
                                          <p:spTgt spid="19461"/>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1" grpId="0" animBg="1"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5058" name="Group 14" title="Arrow"/>
          <p:cNvGrpSpPr>
            <a:grpSpLocks/>
          </p:cNvGrpSpPr>
          <p:nvPr/>
        </p:nvGrpSpPr>
        <p:grpSpPr bwMode="auto">
          <a:xfrm>
            <a:off x="8001000" y="5410200"/>
            <a:ext cx="685800" cy="838200"/>
            <a:chOff x="5088" y="3504"/>
            <a:chExt cx="432" cy="528"/>
          </a:xfrm>
        </p:grpSpPr>
        <p:sp>
          <p:nvSpPr>
            <p:cNvPr id="45064" name="Rectangle 15">
              <a:hlinkClick r:id="rId2" action="ppaction://hlinksldjump"/>
            </p:cNvPr>
            <p:cNvSpPr>
              <a:spLocks noChangeArrowheads="1"/>
            </p:cNvSpPr>
            <p:nvPr/>
          </p:nvSpPr>
          <p:spPr bwMode="auto">
            <a:xfrm>
              <a:off x="5088" y="3504"/>
              <a:ext cx="432" cy="528"/>
            </a:xfrm>
            <a:prstGeom prst="rect">
              <a:avLst/>
            </a:prstGeom>
            <a:solidFill>
              <a:srgbClr val="00EE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45065" name="AutoShape 16">
              <a:hlinkClick r:id="rId2" action="ppaction://hlinksldjump"/>
            </p:cNvPr>
            <p:cNvSpPr>
              <a:spLocks noChangeArrowheads="1"/>
            </p:cNvSpPr>
            <p:nvPr/>
          </p:nvSpPr>
          <p:spPr bwMode="auto">
            <a:xfrm rot="10800000">
              <a:off x="5136" y="3552"/>
              <a:ext cx="336" cy="336"/>
            </a:xfrm>
            <a:custGeom>
              <a:avLst/>
              <a:gdLst>
                <a:gd name="T0" fmla="*/ 2 w 21600"/>
                <a:gd name="T1" fmla="*/ 0 h 21600"/>
                <a:gd name="T2" fmla="*/ 1 w 21600"/>
                <a:gd name="T3" fmla="*/ 3 h 21600"/>
                <a:gd name="T4" fmla="*/ 2 w 21600"/>
                <a:gd name="T5" fmla="*/ 1 h 21600"/>
                <a:gd name="T6" fmla="*/ 6 w 21600"/>
                <a:gd name="T7" fmla="*/ 3 h 21600"/>
                <a:gd name="T8" fmla="*/ 5 w 21600"/>
                <a:gd name="T9" fmla="*/ 4 h 21600"/>
                <a:gd name="T10" fmla="*/ 3 w 21600"/>
                <a:gd name="T11" fmla="*/ 3 h 21600"/>
                <a:gd name="T12" fmla="*/ 0 60000 65536"/>
                <a:gd name="T13" fmla="*/ 0 60000 65536"/>
                <a:gd name="T14" fmla="*/ 0 60000 65536"/>
                <a:gd name="T15" fmla="*/ 0 60000 65536"/>
                <a:gd name="T16" fmla="*/ 0 60000 65536"/>
                <a:gd name="T17" fmla="*/ 0 60000 65536"/>
                <a:gd name="T18" fmla="*/ 3150 w 21600"/>
                <a:gd name="T19" fmla="*/ 3150 h 21600"/>
                <a:gd name="T20" fmla="*/ 18450 w 21600"/>
                <a:gd name="T21" fmla="*/ 1845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200" y="10800"/>
                  </a:moveTo>
                  <a:cubicBezTo>
                    <a:pt x="16200" y="7817"/>
                    <a:pt x="13782" y="5400"/>
                    <a:pt x="10800" y="5400"/>
                  </a:cubicBezTo>
                  <a:cubicBezTo>
                    <a:pt x="7817" y="5400"/>
                    <a:pt x="5400" y="7817"/>
                    <a:pt x="5400" y="10800"/>
                  </a:cubicBezTo>
                  <a:cubicBezTo>
                    <a:pt x="5400" y="11438"/>
                    <a:pt x="5513" y="12071"/>
                    <a:pt x="5734" y="12669"/>
                  </a:cubicBezTo>
                  <a:lnTo>
                    <a:pt x="668" y="14539"/>
                  </a:lnTo>
                  <a:cubicBezTo>
                    <a:pt x="226" y="13342"/>
                    <a:pt x="0" y="12076"/>
                    <a:pt x="0" y="10800"/>
                  </a:cubicBezTo>
                  <a:cubicBezTo>
                    <a:pt x="0" y="4835"/>
                    <a:pt x="4835" y="0"/>
                    <a:pt x="10800" y="0"/>
                  </a:cubicBezTo>
                  <a:cubicBezTo>
                    <a:pt x="16764" y="0"/>
                    <a:pt x="21600" y="4835"/>
                    <a:pt x="21600" y="10799"/>
                  </a:cubicBezTo>
                  <a:lnTo>
                    <a:pt x="21600" y="10800"/>
                  </a:lnTo>
                  <a:lnTo>
                    <a:pt x="24300" y="10800"/>
                  </a:lnTo>
                  <a:lnTo>
                    <a:pt x="18900" y="16200"/>
                  </a:lnTo>
                  <a:lnTo>
                    <a:pt x="13500" y="10800"/>
                  </a:lnTo>
                  <a:lnTo>
                    <a:pt x="16200" y="10800"/>
                  </a:lnTo>
                  <a:close/>
                </a:path>
              </a:pathLst>
            </a:cu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45059" name="Rectangle 2"/>
          <p:cNvSpPr>
            <a:spLocks noGrp="1" noChangeArrowheads="1"/>
          </p:cNvSpPr>
          <p:nvPr>
            <p:ph type="title"/>
          </p:nvPr>
        </p:nvSpPr>
        <p:spPr>
          <a:xfrm>
            <a:off x="685800" y="609600"/>
            <a:ext cx="7848600" cy="685800"/>
          </a:xfrm>
          <a:solidFill>
            <a:srgbClr val="00EE00"/>
          </a:solidFill>
          <a:ln w="38100">
            <a:solidFill>
              <a:srgbClr val="008000"/>
            </a:solidFill>
            <a:miter lim="800000"/>
            <a:headEnd/>
            <a:tailEnd/>
          </a:ln>
        </p:spPr>
        <p:txBody>
          <a:bodyPr/>
          <a:lstStyle/>
          <a:p>
            <a:pPr eaLnBrk="1" hangingPunct="1"/>
            <a:r>
              <a:rPr lang="en-US" altLang="en-US" sz="4800" b="1" dirty="0" smtClean="0"/>
              <a:t>300</a:t>
            </a:r>
            <a:r>
              <a:rPr lang="en-US" altLang="en-US" sz="4800" b="1" dirty="0" smtClean="0">
                <a:solidFill>
                  <a:srgbClr val="00EE00"/>
                </a:solidFill>
              </a:rPr>
              <a:t>…</a:t>
            </a:r>
            <a:endParaRPr lang="en-US" altLang="en-US" sz="4800" b="1" dirty="0">
              <a:solidFill>
                <a:srgbClr val="00EE00"/>
              </a:solidFill>
            </a:endParaRPr>
          </a:p>
        </p:txBody>
      </p:sp>
      <p:sp>
        <p:nvSpPr>
          <p:cNvPr id="45060" name="Rectangle 3"/>
          <p:cNvSpPr>
            <a:spLocks noGrp="1" noChangeArrowheads="1"/>
          </p:cNvSpPr>
          <p:nvPr>
            <p:ph type="body" sz="half" idx="1"/>
          </p:nvPr>
        </p:nvSpPr>
        <p:spPr>
          <a:xfrm>
            <a:off x="685800" y="1600200"/>
            <a:ext cx="7848600" cy="3581400"/>
          </a:xfrm>
          <a:solidFill>
            <a:srgbClr val="EAEAEA"/>
          </a:solidFill>
          <a:ln w="38100">
            <a:solidFill>
              <a:srgbClr val="008000"/>
            </a:solidFill>
            <a:miter lim="800000"/>
            <a:headEnd/>
            <a:tailEnd/>
          </a:ln>
        </p:spPr>
        <p:txBody>
          <a:bodyPr/>
          <a:lstStyle/>
          <a:p>
            <a:pPr eaLnBrk="1" hangingPunct="1">
              <a:spcBef>
                <a:spcPct val="50000"/>
              </a:spcBef>
              <a:buFontTx/>
              <a:buNone/>
            </a:pPr>
            <a:r>
              <a:rPr lang="en-US" altLang="en-US" sz="1200" b="1" dirty="0"/>
              <a:t>.</a:t>
            </a:r>
          </a:p>
        </p:txBody>
      </p:sp>
      <mc:AlternateContent xmlns:mc="http://schemas.openxmlformats.org/markup-compatibility/2006">
        <mc:Choice xmlns:a14="http://schemas.microsoft.com/office/drawing/2010/main" Requires="a14">
          <p:sp>
            <p:nvSpPr>
              <p:cNvPr id="20485" name="Text Box 5"/>
              <p:cNvSpPr txBox="1">
                <a:spLocks noChangeArrowheads="1"/>
              </p:cNvSpPr>
              <p:nvPr/>
            </p:nvSpPr>
            <p:spPr bwMode="auto">
              <a:xfrm>
                <a:off x="685800" y="5410200"/>
                <a:ext cx="7162800" cy="914400"/>
              </a:xfrm>
              <a:prstGeom prst="rect">
                <a:avLst/>
              </a:prstGeom>
              <a:solidFill>
                <a:srgbClr val="C0C0C0"/>
              </a:solidFill>
              <a:ln w="38100">
                <a:solidFill>
                  <a:srgbClr val="008000"/>
                </a:solidFill>
                <a:miter lim="800000"/>
                <a:headEnd/>
                <a:tailEnd/>
              </a:ln>
              <a:effectLst/>
              <a:extLst>
                <a:ext uri="{AF507438-7753-43E0-B8FC-AC1667EBCBE1}">
                  <a14:hiddenEffects>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b="1" dirty="0"/>
                  <a:t>Answer: </a:t>
                </a:r>
                <a14:m>
                  <m:oMath xmlns:m="http://schemas.openxmlformats.org/officeDocument/2006/math">
                    <m:r>
                      <a:rPr lang="en-US" altLang="en-US" b="1" i="1" smtClean="0">
                        <a:latin typeface="Cambria Math" panose="02040503050406030204" pitchFamily="18" charset="0"/>
                      </a:rPr>
                      <m:t>𝟑</m:t>
                    </m:r>
                    <m:r>
                      <a:rPr lang="en-US" altLang="en-US" b="1" i="1" smtClean="0">
                        <a:latin typeface="Cambria Math" panose="02040503050406030204" pitchFamily="18" charset="0"/>
                      </a:rPr>
                      <m:t>𝒙</m:t>
                    </m:r>
                    <m:d>
                      <m:dPr>
                        <m:ctrlPr>
                          <a:rPr lang="en-US" altLang="en-US" b="1" i="1" smtClean="0">
                            <a:latin typeface="Cambria Math" panose="02040503050406030204" pitchFamily="18" charset="0"/>
                          </a:rPr>
                        </m:ctrlPr>
                      </m:dPr>
                      <m:e>
                        <m:r>
                          <a:rPr lang="en-US" altLang="en-US" b="1" i="1" smtClean="0">
                            <a:latin typeface="Cambria Math" panose="02040503050406030204" pitchFamily="18" charset="0"/>
                          </a:rPr>
                          <m:t>𝒙</m:t>
                        </m:r>
                        <m:r>
                          <a:rPr lang="en-US" altLang="en-US" b="1" i="1" smtClean="0">
                            <a:latin typeface="Cambria Math" panose="02040503050406030204" pitchFamily="18" charset="0"/>
                          </a:rPr>
                          <m:t>+</m:t>
                        </m:r>
                        <m:r>
                          <a:rPr lang="en-US" altLang="en-US" b="1" i="1" smtClean="0">
                            <a:latin typeface="Cambria Math" panose="02040503050406030204" pitchFamily="18" charset="0"/>
                          </a:rPr>
                          <m:t>𝟒</m:t>
                        </m:r>
                      </m:e>
                    </m:d>
                    <m:d>
                      <m:dPr>
                        <m:ctrlPr>
                          <a:rPr lang="en-US" altLang="en-US" b="1" i="1" smtClean="0">
                            <a:latin typeface="Cambria Math" panose="02040503050406030204" pitchFamily="18" charset="0"/>
                          </a:rPr>
                        </m:ctrlPr>
                      </m:dPr>
                      <m:e>
                        <m:r>
                          <a:rPr lang="en-US" altLang="en-US" b="1" i="1" smtClean="0">
                            <a:latin typeface="Cambria Math" panose="02040503050406030204" pitchFamily="18" charset="0"/>
                          </a:rPr>
                          <m:t>𝒙</m:t>
                        </m:r>
                        <m:r>
                          <a:rPr lang="en-US" altLang="en-US" b="1" i="1" smtClean="0">
                            <a:latin typeface="Cambria Math" panose="02040503050406030204" pitchFamily="18" charset="0"/>
                          </a:rPr>
                          <m:t>−</m:t>
                        </m:r>
                        <m:r>
                          <a:rPr lang="en-US" altLang="en-US" b="1" i="1" smtClean="0">
                            <a:latin typeface="Cambria Math" panose="02040503050406030204" pitchFamily="18" charset="0"/>
                          </a:rPr>
                          <m:t>𝟒</m:t>
                        </m:r>
                      </m:e>
                    </m:d>
                  </m:oMath>
                </a14:m>
                <a:endParaRPr lang="en-US" altLang="en-US" b="1" dirty="0"/>
              </a:p>
            </p:txBody>
          </p:sp>
        </mc:Choice>
        <mc:Fallback>
          <p:sp>
            <p:nvSpPr>
              <p:cNvPr id="20485" name="Text Box 5"/>
              <p:cNvSpPr txBox="1">
                <a:spLocks noRot="1" noChangeAspect="1" noMove="1" noResize="1" noEditPoints="1" noAdjustHandles="1" noChangeArrowheads="1" noChangeShapeType="1" noTextEdit="1"/>
              </p:cNvSpPr>
              <p:nvPr/>
            </p:nvSpPr>
            <p:spPr bwMode="auto">
              <a:xfrm>
                <a:off x="685800" y="5410200"/>
                <a:ext cx="7162800" cy="914400"/>
              </a:xfrm>
              <a:prstGeom prst="rect">
                <a:avLst/>
              </a:prstGeom>
              <a:blipFill rotWithShape="0">
                <a:blip r:embed="rId3"/>
                <a:stretch>
                  <a:fillRect l="-1948" t="-6410"/>
                </a:stretch>
              </a:blipFill>
              <a:ln w="38100">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 name="TextBox 1"/>
              <p:cNvSpPr txBox="1"/>
              <p:nvPr/>
            </p:nvSpPr>
            <p:spPr>
              <a:xfrm>
                <a:off x="762000" y="1752600"/>
                <a:ext cx="7696200" cy="1247777"/>
              </a:xfrm>
              <a:prstGeom prst="rect">
                <a:avLst/>
              </a:prstGeom>
              <a:noFill/>
            </p:spPr>
            <p:txBody>
              <a:bodyPr wrap="square" rtlCol="0">
                <a:spAutoFit/>
              </a:bodyPr>
              <a:lstStyle/>
              <a:p>
                <a:pPr algn="ctr"/>
                <a:r>
                  <a:rPr lang="en-US" sz="3600" dirty="0"/>
                  <a:t>What are the factors of</a:t>
                </a:r>
              </a:p>
              <a:p>
                <a:pPr algn="ctr"/>
                <a14:m>
                  <m:oMathPara xmlns:m="http://schemas.openxmlformats.org/officeDocument/2006/math">
                    <m:oMathParaPr>
                      <m:jc m:val="centerGroup"/>
                    </m:oMathParaPr>
                    <m:oMath xmlns:m="http://schemas.openxmlformats.org/officeDocument/2006/math">
                      <m:sSup>
                        <m:sSupPr>
                          <m:ctrlPr>
                            <a:rPr lang="en-US" sz="3600" i="1" smtClean="0">
                              <a:latin typeface="Cambria Math" panose="02040503050406030204" pitchFamily="18" charset="0"/>
                            </a:rPr>
                          </m:ctrlPr>
                        </m:sSupPr>
                        <m:e>
                          <m:r>
                            <a:rPr lang="en-US" sz="3600" b="0" i="1" smtClean="0">
                              <a:latin typeface="Cambria Math" panose="02040503050406030204" pitchFamily="18" charset="0"/>
                            </a:rPr>
                            <m:t>3</m:t>
                          </m:r>
                          <m:r>
                            <a:rPr lang="en-US" sz="3600" b="0" i="1" smtClean="0">
                              <a:latin typeface="Cambria Math" panose="02040503050406030204" pitchFamily="18" charset="0"/>
                            </a:rPr>
                            <m:t>𝑥</m:t>
                          </m:r>
                        </m:e>
                        <m:sup>
                          <m:r>
                            <a:rPr lang="en-US" sz="3600" b="0" i="1" smtClean="0">
                              <a:latin typeface="Cambria Math" panose="02040503050406030204" pitchFamily="18" charset="0"/>
                            </a:rPr>
                            <m:t>3</m:t>
                          </m:r>
                        </m:sup>
                      </m:sSup>
                      <m:r>
                        <a:rPr lang="en-US" sz="3600" b="0" i="1" smtClean="0">
                          <a:latin typeface="Cambria Math" panose="02040503050406030204" pitchFamily="18" charset="0"/>
                        </a:rPr>
                        <m:t>−48</m:t>
                      </m:r>
                      <m:r>
                        <a:rPr lang="en-US" sz="3600" b="0" i="1" smtClean="0">
                          <a:latin typeface="Cambria Math" panose="02040503050406030204" pitchFamily="18" charset="0"/>
                        </a:rPr>
                        <m:t>𝑥</m:t>
                      </m:r>
                    </m:oMath>
                  </m:oMathPara>
                </a14:m>
                <a:endParaRPr lang="en-US" sz="3600" dirty="0"/>
              </a:p>
            </p:txBody>
          </p:sp>
        </mc:Choice>
        <mc:Fallback xmlns="">
          <p:sp>
            <p:nvSpPr>
              <p:cNvPr id="2" name="TextBox 1"/>
              <p:cNvSpPr txBox="1">
                <a:spLocks noRot="1" noChangeAspect="1" noMove="1" noResize="1" noEditPoints="1" noAdjustHandles="1" noChangeArrowheads="1" noChangeShapeType="1" noTextEdit="1"/>
              </p:cNvSpPr>
              <p:nvPr/>
            </p:nvSpPr>
            <p:spPr>
              <a:xfrm>
                <a:off x="762000" y="1752600"/>
                <a:ext cx="7696200" cy="1247777"/>
              </a:xfrm>
              <a:prstGeom prst="rect">
                <a:avLst/>
              </a:prstGeom>
              <a:blipFill rotWithShape="0">
                <a:blip r:embed="rId7" cstate="print"/>
                <a:stretch>
                  <a:fillRect t="-7843"/>
                </a:stretch>
              </a:blipFill>
            </p:spPr>
            <p:txBody>
              <a:bodyPr/>
              <a:lstStyle/>
              <a:p>
                <a:r>
                  <a:rPr lang="en-US">
                    <a:noFill/>
                  </a:rPr>
                  <a:t> </a:t>
                </a:r>
              </a:p>
            </p:txBody>
          </p:sp>
        </mc:Fallback>
      </mc:AlternateContent>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485"/>
                                        </p:tgtEl>
                                        <p:attrNameLst>
                                          <p:attrName>style.visibility</p:attrName>
                                        </p:attrNameLst>
                                      </p:cBhvr>
                                      <p:to>
                                        <p:strVal val="visible"/>
                                      </p:to>
                                    </p:set>
                                    <p:animEffect transition="in" filter="blinds(horizontal)">
                                      <p:cBhvr>
                                        <p:cTn id="7" dur="500"/>
                                        <p:tgtEl>
                                          <p:spTgt spid="204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685800" y="5410200"/>
            <a:ext cx="7162800" cy="914400"/>
          </a:xfrm>
          <a:prstGeom prst="rect">
            <a:avLst/>
          </a:prstGeom>
          <a:solidFill>
            <a:srgbClr val="C0C0C0"/>
          </a:solidFill>
          <a:ln w="38100">
            <a:solidFill>
              <a:srgbClr val="FF2D2D"/>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b="1"/>
              <a:t>Answer: x = 12 </a:t>
            </a:r>
            <a:endParaRPr lang="en-US" altLang="en-US" sz="3600" b="1"/>
          </a:p>
        </p:txBody>
      </p:sp>
      <p:sp>
        <p:nvSpPr>
          <p:cNvPr id="27651" name="Rectangle 3"/>
          <p:cNvSpPr>
            <a:spLocks noGrp="1" noChangeArrowheads="1"/>
          </p:cNvSpPr>
          <p:nvPr>
            <p:ph type="title"/>
          </p:nvPr>
        </p:nvSpPr>
        <p:spPr>
          <a:xfrm>
            <a:off x="685800" y="609600"/>
            <a:ext cx="7848600" cy="762000"/>
          </a:xfrm>
          <a:solidFill>
            <a:srgbClr val="FF2F2F"/>
          </a:solidFill>
          <a:ln w="38100">
            <a:solidFill>
              <a:srgbClr val="FF2D2D"/>
            </a:solidFill>
            <a:miter lim="800000"/>
            <a:headEnd/>
            <a:tailEnd/>
          </a:ln>
        </p:spPr>
        <p:txBody>
          <a:bodyPr/>
          <a:lstStyle/>
          <a:p>
            <a:pPr eaLnBrk="1" hangingPunct="1"/>
            <a:r>
              <a:rPr lang="en-US" altLang="en-US" sz="4800" b="1"/>
              <a:t>100</a:t>
            </a:r>
          </a:p>
        </p:txBody>
      </p:sp>
      <p:sp>
        <p:nvSpPr>
          <p:cNvPr id="27652" name="Rectangle 4" title="Equation"/>
          <p:cNvSpPr>
            <a:spLocks noGrp="1" noChangeArrowheads="1"/>
          </p:cNvSpPr>
          <p:nvPr>
            <p:ph type="body" sz="half" idx="1"/>
          </p:nvPr>
        </p:nvSpPr>
        <p:spPr>
          <a:xfrm>
            <a:off x="685800" y="1676400"/>
            <a:ext cx="7848600" cy="3429000"/>
          </a:xfrm>
          <a:solidFill>
            <a:srgbClr val="EAEAEA"/>
          </a:solidFill>
          <a:ln w="38100">
            <a:solidFill>
              <a:srgbClr val="FF2F2F"/>
            </a:solidFill>
            <a:miter lim="800000"/>
            <a:headEnd/>
            <a:tailEnd/>
          </a:ln>
        </p:spPr>
        <p:txBody>
          <a:bodyPr/>
          <a:lstStyle/>
          <a:p>
            <a:pPr algn="ctr" eaLnBrk="1" hangingPunct="1">
              <a:buFontTx/>
              <a:buNone/>
            </a:pPr>
            <a:endParaRPr lang="en-US" altLang="en-US" sz="3600" b="1"/>
          </a:p>
          <a:p>
            <a:pPr algn="ctr" eaLnBrk="1" hangingPunct="1">
              <a:buFontTx/>
              <a:buNone/>
            </a:pPr>
            <a:endParaRPr lang="en-US" altLang="en-US" sz="3600" b="1"/>
          </a:p>
          <a:p>
            <a:pPr algn="ctr" eaLnBrk="1" hangingPunct="1">
              <a:buFontTx/>
              <a:buNone/>
            </a:pPr>
            <a:endParaRPr lang="en-US" altLang="en-US" sz="3600" b="1"/>
          </a:p>
        </p:txBody>
      </p:sp>
      <p:grpSp>
        <p:nvGrpSpPr>
          <p:cNvPr id="27653" name="Group 13" title="Arrow"/>
          <p:cNvGrpSpPr>
            <a:grpSpLocks/>
          </p:cNvGrpSpPr>
          <p:nvPr/>
        </p:nvGrpSpPr>
        <p:grpSpPr bwMode="auto">
          <a:xfrm>
            <a:off x="8153400" y="5410200"/>
            <a:ext cx="685800" cy="838200"/>
            <a:chOff x="5088" y="3504"/>
            <a:chExt cx="432" cy="528"/>
          </a:xfrm>
        </p:grpSpPr>
        <p:sp>
          <p:nvSpPr>
            <p:cNvPr id="27655" name="Rectangle 12">
              <a:hlinkClick r:id="rId3" action="ppaction://hlinksldjump"/>
            </p:cNvPr>
            <p:cNvSpPr>
              <a:spLocks noChangeArrowheads="1"/>
            </p:cNvSpPr>
            <p:nvPr/>
          </p:nvSpPr>
          <p:spPr bwMode="auto">
            <a:xfrm>
              <a:off x="5088" y="3504"/>
              <a:ext cx="432" cy="528"/>
            </a:xfrm>
            <a:prstGeom prst="rect">
              <a:avLst/>
            </a:prstGeom>
            <a:solidFill>
              <a:srgbClr val="FF2F2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27656" name="AutoShape 10">
              <a:hlinkClick r:id="rId3" action="ppaction://hlinksldjump"/>
            </p:cNvPr>
            <p:cNvSpPr>
              <a:spLocks noChangeArrowheads="1"/>
            </p:cNvSpPr>
            <p:nvPr/>
          </p:nvSpPr>
          <p:spPr bwMode="auto">
            <a:xfrm rot="10800000">
              <a:off x="5136" y="3552"/>
              <a:ext cx="336" cy="336"/>
            </a:xfrm>
            <a:custGeom>
              <a:avLst/>
              <a:gdLst>
                <a:gd name="T0" fmla="*/ 2 w 21600"/>
                <a:gd name="T1" fmla="*/ 0 h 21600"/>
                <a:gd name="T2" fmla="*/ 1 w 21600"/>
                <a:gd name="T3" fmla="*/ 3 h 21600"/>
                <a:gd name="T4" fmla="*/ 2 w 21600"/>
                <a:gd name="T5" fmla="*/ 1 h 21600"/>
                <a:gd name="T6" fmla="*/ 6 w 21600"/>
                <a:gd name="T7" fmla="*/ 3 h 21600"/>
                <a:gd name="T8" fmla="*/ 5 w 21600"/>
                <a:gd name="T9" fmla="*/ 4 h 21600"/>
                <a:gd name="T10" fmla="*/ 3 w 21600"/>
                <a:gd name="T11" fmla="*/ 3 h 21600"/>
                <a:gd name="T12" fmla="*/ 0 60000 65536"/>
                <a:gd name="T13" fmla="*/ 0 60000 65536"/>
                <a:gd name="T14" fmla="*/ 0 60000 65536"/>
                <a:gd name="T15" fmla="*/ 0 60000 65536"/>
                <a:gd name="T16" fmla="*/ 0 60000 65536"/>
                <a:gd name="T17" fmla="*/ 0 60000 65536"/>
                <a:gd name="T18" fmla="*/ 3150 w 21600"/>
                <a:gd name="T19" fmla="*/ 3150 h 21600"/>
                <a:gd name="T20" fmla="*/ 18450 w 21600"/>
                <a:gd name="T21" fmla="*/ 1845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200" y="10800"/>
                  </a:moveTo>
                  <a:cubicBezTo>
                    <a:pt x="16200" y="7817"/>
                    <a:pt x="13782" y="5400"/>
                    <a:pt x="10800" y="5400"/>
                  </a:cubicBezTo>
                  <a:cubicBezTo>
                    <a:pt x="7817" y="5400"/>
                    <a:pt x="5400" y="7817"/>
                    <a:pt x="5400" y="10800"/>
                  </a:cubicBezTo>
                  <a:cubicBezTo>
                    <a:pt x="5400" y="11438"/>
                    <a:pt x="5513" y="12071"/>
                    <a:pt x="5734" y="12669"/>
                  </a:cubicBezTo>
                  <a:lnTo>
                    <a:pt x="668" y="14539"/>
                  </a:lnTo>
                  <a:cubicBezTo>
                    <a:pt x="226" y="13342"/>
                    <a:pt x="0" y="12076"/>
                    <a:pt x="0" y="10800"/>
                  </a:cubicBezTo>
                  <a:cubicBezTo>
                    <a:pt x="0" y="4835"/>
                    <a:pt x="4835" y="0"/>
                    <a:pt x="10800" y="0"/>
                  </a:cubicBezTo>
                  <a:cubicBezTo>
                    <a:pt x="16764" y="0"/>
                    <a:pt x="21600" y="4835"/>
                    <a:pt x="21600" y="10799"/>
                  </a:cubicBezTo>
                  <a:lnTo>
                    <a:pt x="21600" y="10800"/>
                  </a:lnTo>
                  <a:lnTo>
                    <a:pt x="24300" y="10800"/>
                  </a:lnTo>
                  <a:lnTo>
                    <a:pt x="18900" y="16200"/>
                  </a:lnTo>
                  <a:lnTo>
                    <a:pt x="13500" y="10800"/>
                  </a:lnTo>
                  <a:lnTo>
                    <a:pt x="16200" y="10800"/>
                  </a:lnTo>
                  <a:close/>
                </a:path>
              </a:pathLst>
            </a:cu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 name="TextBox 1" title="Equation"/>
          <p:cNvSpPr txBox="1">
            <a:spLocks noRot="1" noChangeAspect="1" noMove="1" noResize="1" noEditPoints="1" noAdjustHandles="1" noChangeArrowheads="1" noChangeShapeType="1" noTextEdit="1"/>
          </p:cNvSpPr>
          <p:nvPr/>
        </p:nvSpPr>
        <p:spPr>
          <a:xfrm>
            <a:off x="2099637" y="2202156"/>
            <a:ext cx="5020926" cy="2037096"/>
          </a:xfrm>
          <a:prstGeom prst="rect">
            <a:avLst/>
          </a:prstGeom>
          <a:blipFill rotWithShape="0">
            <a:blip r:embed="rId4" cstate="print"/>
            <a:stretch>
              <a:fillRect l="-4854" t="-6287" r="-4126"/>
            </a:stretch>
          </a:blipFill>
        </p:spPr>
        <p:txBody>
          <a:bodyPr/>
          <a:lstStyle/>
          <a:p>
            <a:pPr>
              <a:defRPr/>
            </a:pPr>
            <a:r>
              <a:rPr lang="en-US">
                <a:noFill/>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blinds(horizontal)">
                                      <p:cBhvr>
                                        <p:cTn id="7" dur="500"/>
                                        <p:tgtEl>
                                          <p:spTgt spid="3074"/>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animBg="1"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685800" y="609600"/>
            <a:ext cx="7848600" cy="685800"/>
          </a:xfrm>
          <a:solidFill>
            <a:srgbClr val="00EE00"/>
          </a:solidFill>
          <a:ln w="38100">
            <a:solidFill>
              <a:srgbClr val="008000"/>
            </a:solidFill>
            <a:miter lim="800000"/>
            <a:headEnd/>
            <a:tailEnd/>
          </a:ln>
        </p:spPr>
        <p:txBody>
          <a:bodyPr/>
          <a:lstStyle/>
          <a:p>
            <a:pPr eaLnBrk="1" hangingPunct="1"/>
            <a:r>
              <a:rPr lang="en-US" altLang="en-US" sz="4800" b="1" dirty="0" smtClean="0"/>
              <a:t>400</a:t>
            </a:r>
            <a:r>
              <a:rPr lang="en-US" altLang="en-US" sz="4800" b="1" dirty="0" smtClean="0">
                <a:solidFill>
                  <a:srgbClr val="00EE00"/>
                </a:solidFill>
              </a:rPr>
              <a:t>…</a:t>
            </a:r>
            <a:endParaRPr lang="en-US" altLang="en-US" sz="4800" b="1" dirty="0">
              <a:solidFill>
                <a:srgbClr val="00EE00"/>
              </a:solidFill>
            </a:endParaRPr>
          </a:p>
        </p:txBody>
      </p:sp>
      <p:sp>
        <p:nvSpPr>
          <p:cNvPr id="46083" name="Rectangle 3" title="Equation"/>
          <p:cNvSpPr>
            <a:spLocks noGrp="1" noChangeArrowheads="1"/>
          </p:cNvSpPr>
          <p:nvPr>
            <p:ph type="body" sz="half" idx="1"/>
          </p:nvPr>
        </p:nvSpPr>
        <p:spPr>
          <a:xfrm>
            <a:off x="685800" y="1524000"/>
            <a:ext cx="7848600" cy="3657600"/>
          </a:xfrm>
          <a:solidFill>
            <a:srgbClr val="EAEAEA"/>
          </a:solidFill>
          <a:ln w="3810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miter lim="800000"/>
            <a:headEnd/>
            <a:tailEnd/>
          </a:ln>
        </p:spPr>
        <p:txBody>
          <a:bodyPr/>
          <a:lstStyle/>
          <a:p>
            <a:pPr algn="ctr" eaLnBrk="1" hangingPunct="1">
              <a:buFontTx/>
              <a:buNone/>
            </a:pPr>
            <a:endParaRPr lang="en-US" altLang="en-US" sz="3600" b="1"/>
          </a:p>
          <a:p>
            <a:pPr algn="ctr" eaLnBrk="1" hangingPunct="1">
              <a:buFontTx/>
              <a:buNone/>
            </a:pPr>
            <a:endParaRPr lang="en-US" altLang="en-US" sz="3600" b="1"/>
          </a:p>
        </p:txBody>
      </p:sp>
      <p:sp>
        <p:nvSpPr>
          <p:cNvPr id="21509" name="Text Box 5"/>
          <p:cNvSpPr txBox="1">
            <a:spLocks noChangeArrowheads="1"/>
          </p:cNvSpPr>
          <p:nvPr/>
        </p:nvSpPr>
        <p:spPr bwMode="auto">
          <a:xfrm>
            <a:off x="685800" y="5410200"/>
            <a:ext cx="7162800" cy="584775"/>
          </a:xfrm>
          <a:prstGeom prst="rect">
            <a:avLst/>
          </a:prstGeom>
          <a:solidFill>
            <a:srgbClr val="C0C0C0"/>
          </a:solidFill>
          <a:ln w="38100">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b="1" dirty="0"/>
              <a:t>Answer:19 or 49</a:t>
            </a:r>
            <a:endParaRPr lang="en-US" altLang="en-US" sz="2800" b="1" dirty="0"/>
          </a:p>
        </p:txBody>
      </p:sp>
      <p:grpSp>
        <p:nvGrpSpPr>
          <p:cNvPr id="46085" name="Group 8" title="Arrow"/>
          <p:cNvGrpSpPr>
            <a:grpSpLocks/>
          </p:cNvGrpSpPr>
          <p:nvPr/>
        </p:nvGrpSpPr>
        <p:grpSpPr bwMode="auto">
          <a:xfrm>
            <a:off x="8153400" y="5410200"/>
            <a:ext cx="685800" cy="838200"/>
            <a:chOff x="5088" y="3504"/>
            <a:chExt cx="432" cy="528"/>
          </a:xfrm>
        </p:grpSpPr>
        <p:sp>
          <p:nvSpPr>
            <p:cNvPr id="46086" name="Rectangle 9">
              <a:hlinkClick r:id="rId3" action="ppaction://hlinksldjump"/>
            </p:cNvPr>
            <p:cNvSpPr>
              <a:spLocks noChangeArrowheads="1"/>
            </p:cNvSpPr>
            <p:nvPr/>
          </p:nvSpPr>
          <p:spPr bwMode="auto">
            <a:xfrm>
              <a:off x="5088" y="3504"/>
              <a:ext cx="432" cy="528"/>
            </a:xfrm>
            <a:prstGeom prst="rect">
              <a:avLst/>
            </a:prstGeom>
            <a:solidFill>
              <a:srgbClr val="00EE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46087" name="AutoShape 10">
              <a:hlinkClick r:id="rId3" action="ppaction://hlinksldjump"/>
            </p:cNvPr>
            <p:cNvSpPr>
              <a:spLocks noChangeArrowheads="1"/>
            </p:cNvSpPr>
            <p:nvPr/>
          </p:nvSpPr>
          <p:spPr bwMode="auto">
            <a:xfrm rot="10800000">
              <a:off x="5136" y="3552"/>
              <a:ext cx="336" cy="336"/>
            </a:xfrm>
            <a:custGeom>
              <a:avLst/>
              <a:gdLst>
                <a:gd name="T0" fmla="*/ 2 w 21600"/>
                <a:gd name="T1" fmla="*/ 0 h 21600"/>
                <a:gd name="T2" fmla="*/ 1 w 21600"/>
                <a:gd name="T3" fmla="*/ 3 h 21600"/>
                <a:gd name="T4" fmla="*/ 2 w 21600"/>
                <a:gd name="T5" fmla="*/ 1 h 21600"/>
                <a:gd name="T6" fmla="*/ 6 w 21600"/>
                <a:gd name="T7" fmla="*/ 3 h 21600"/>
                <a:gd name="T8" fmla="*/ 5 w 21600"/>
                <a:gd name="T9" fmla="*/ 4 h 21600"/>
                <a:gd name="T10" fmla="*/ 3 w 21600"/>
                <a:gd name="T11" fmla="*/ 3 h 21600"/>
                <a:gd name="T12" fmla="*/ 0 60000 65536"/>
                <a:gd name="T13" fmla="*/ 0 60000 65536"/>
                <a:gd name="T14" fmla="*/ 0 60000 65536"/>
                <a:gd name="T15" fmla="*/ 0 60000 65536"/>
                <a:gd name="T16" fmla="*/ 0 60000 65536"/>
                <a:gd name="T17" fmla="*/ 0 60000 65536"/>
                <a:gd name="T18" fmla="*/ 3150 w 21600"/>
                <a:gd name="T19" fmla="*/ 3150 h 21600"/>
                <a:gd name="T20" fmla="*/ 18450 w 21600"/>
                <a:gd name="T21" fmla="*/ 1845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200" y="10800"/>
                  </a:moveTo>
                  <a:cubicBezTo>
                    <a:pt x="16200" y="7817"/>
                    <a:pt x="13782" y="5400"/>
                    <a:pt x="10800" y="5400"/>
                  </a:cubicBezTo>
                  <a:cubicBezTo>
                    <a:pt x="7817" y="5400"/>
                    <a:pt x="5400" y="7817"/>
                    <a:pt x="5400" y="10800"/>
                  </a:cubicBezTo>
                  <a:cubicBezTo>
                    <a:pt x="5400" y="11438"/>
                    <a:pt x="5513" y="12071"/>
                    <a:pt x="5734" y="12669"/>
                  </a:cubicBezTo>
                  <a:lnTo>
                    <a:pt x="668" y="14539"/>
                  </a:lnTo>
                  <a:cubicBezTo>
                    <a:pt x="226" y="13342"/>
                    <a:pt x="0" y="12076"/>
                    <a:pt x="0" y="10800"/>
                  </a:cubicBezTo>
                  <a:cubicBezTo>
                    <a:pt x="0" y="4835"/>
                    <a:pt x="4835" y="0"/>
                    <a:pt x="10800" y="0"/>
                  </a:cubicBezTo>
                  <a:cubicBezTo>
                    <a:pt x="16764" y="0"/>
                    <a:pt x="21600" y="4835"/>
                    <a:pt x="21600" y="10799"/>
                  </a:cubicBezTo>
                  <a:lnTo>
                    <a:pt x="21600" y="10800"/>
                  </a:lnTo>
                  <a:lnTo>
                    <a:pt x="24300" y="10800"/>
                  </a:lnTo>
                  <a:lnTo>
                    <a:pt x="18900" y="16200"/>
                  </a:lnTo>
                  <a:lnTo>
                    <a:pt x="13500" y="10800"/>
                  </a:lnTo>
                  <a:lnTo>
                    <a:pt x="16200" y="10800"/>
                  </a:lnTo>
                  <a:close/>
                </a:path>
              </a:pathLst>
            </a:cu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mc:AlternateContent xmlns:mc="http://schemas.openxmlformats.org/markup-compatibility/2006" xmlns:a14="http://schemas.microsoft.com/office/drawing/2010/main">
        <mc:Choice Requires="a14">
          <p:sp>
            <p:nvSpPr>
              <p:cNvPr id="2" name="TextBox 1"/>
              <p:cNvSpPr txBox="1"/>
              <p:nvPr/>
            </p:nvSpPr>
            <p:spPr>
              <a:xfrm>
                <a:off x="838200" y="1676400"/>
                <a:ext cx="7696200" cy="2062103"/>
              </a:xfrm>
              <a:prstGeom prst="rect">
                <a:avLst/>
              </a:prstGeom>
              <a:noFill/>
            </p:spPr>
            <p:txBody>
              <a:bodyPr wrap="square" rtlCol="0">
                <a:spAutoFit/>
              </a:bodyPr>
              <a:lstStyle/>
              <a:p>
                <a:pPr algn="ctr"/>
                <a:r>
                  <a:rPr lang="en-US" sz="3200" dirty="0"/>
                  <a:t>When completing the square what value will need to be added to both sides of the equation?</a:t>
                </a:r>
              </a:p>
              <a:p>
                <a:pPr algn="ctr"/>
                <a14:m>
                  <m:oMathPara xmlns:m="http://schemas.openxmlformats.org/officeDocument/2006/math">
                    <m:oMathParaPr>
                      <m:jc m:val="centerGroup"/>
                    </m:oMathParaPr>
                    <m:oMath xmlns:m="http://schemas.openxmlformats.org/officeDocument/2006/math">
                      <m:sSup>
                        <m:sSupPr>
                          <m:ctrlPr>
                            <a:rPr lang="en-US" sz="3200" i="1" smtClean="0">
                              <a:latin typeface="Cambria Math" panose="02040503050406030204" pitchFamily="18" charset="0"/>
                            </a:rPr>
                          </m:ctrlPr>
                        </m:sSupPr>
                        <m:e>
                          <m:r>
                            <a:rPr lang="en-US" sz="3200" b="0" i="1" smtClean="0">
                              <a:latin typeface="Cambria Math" panose="02040503050406030204" pitchFamily="18" charset="0"/>
                            </a:rPr>
                            <m:t>𝑥</m:t>
                          </m:r>
                        </m:e>
                        <m:sup>
                          <m:r>
                            <a:rPr lang="en-US" sz="3200" b="0" i="1" smtClean="0">
                              <a:latin typeface="Cambria Math" panose="02040503050406030204" pitchFamily="18" charset="0"/>
                            </a:rPr>
                            <m:t>2</m:t>
                          </m:r>
                        </m:sup>
                      </m:sSup>
                      <m:r>
                        <a:rPr lang="en-US" sz="3200" b="0" i="1" smtClean="0">
                          <a:latin typeface="Cambria Math" panose="02040503050406030204" pitchFamily="18" charset="0"/>
                        </a:rPr>
                        <m:t>−14</m:t>
                      </m:r>
                      <m:r>
                        <a:rPr lang="en-US" sz="3200" b="0" i="1" smtClean="0">
                          <a:latin typeface="Cambria Math" panose="02040503050406030204" pitchFamily="18" charset="0"/>
                        </a:rPr>
                        <m:t>𝑥</m:t>
                      </m:r>
                      <m:r>
                        <a:rPr lang="en-US" sz="3200" b="0" i="1" smtClean="0">
                          <a:latin typeface="Cambria Math" panose="02040503050406030204" pitchFamily="18" charset="0"/>
                        </a:rPr>
                        <m:t>+30=6</m:t>
                      </m:r>
                    </m:oMath>
                  </m:oMathPara>
                </a14:m>
                <a:endParaRPr lang="en-US" sz="3200" dirty="0"/>
              </a:p>
            </p:txBody>
          </p:sp>
        </mc:Choice>
        <mc:Fallback xmlns="">
          <p:sp>
            <p:nvSpPr>
              <p:cNvPr id="2" name="TextBox 1"/>
              <p:cNvSpPr txBox="1">
                <a:spLocks noRot="1" noChangeAspect="1" noMove="1" noResize="1" noEditPoints="1" noAdjustHandles="1" noChangeArrowheads="1" noChangeShapeType="1" noTextEdit="1"/>
              </p:cNvSpPr>
              <p:nvPr/>
            </p:nvSpPr>
            <p:spPr>
              <a:xfrm>
                <a:off x="838200" y="1676400"/>
                <a:ext cx="7696200" cy="2062103"/>
              </a:xfrm>
              <a:prstGeom prst="rect">
                <a:avLst/>
              </a:prstGeom>
              <a:blipFill rotWithShape="0">
                <a:blip r:embed="rId4" cstate="print"/>
                <a:stretch>
                  <a:fillRect l="-1189" t="-3846" r="-2536"/>
                </a:stretch>
              </a:blipFill>
            </p:spPr>
            <p:txBody>
              <a:bodyPr/>
              <a:lstStyle/>
              <a:p>
                <a:r>
                  <a:rPr lang="en-US">
                    <a:noFill/>
                  </a:rPr>
                  <a:t> </a:t>
                </a:r>
              </a:p>
            </p:txBody>
          </p:sp>
        </mc:Fallback>
      </mc:AlternateContent>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9"/>
                                        </p:tgtEl>
                                        <p:attrNameLst>
                                          <p:attrName>style.visibility</p:attrName>
                                        </p:attrNameLst>
                                      </p:cBhvr>
                                      <p:to>
                                        <p:strVal val="visible"/>
                                      </p:to>
                                    </p:set>
                                    <p:animEffect transition="in" filter="blinds(horizontal)">
                                      <p:cBhvr>
                                        <p:cTn id="7" dur="500"/>
                                        <p:tgtEl>
                                          <p:spTgt spid="21509"/>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9" grpId="0" animBg="1"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685800" y="609600"/>
            <a:ext cx="7848600" cy="685800"/>
          </a:xfrm>
          <a:solidFill>
            <a:srgbClr val="00EE00"/>
          </a:solidFill>
          <a:ln w="38100">
            <a:solidFill>
              <a:srgbClr val="008000"/>
            </a:solidFill>
            <a:miter lim="800000"/>
            <a:headEnd/>
            <a:tailEnd/>
          </a:ln>
        </p:spPr>
        <p:txBody>
          <a:bodyPr/>
          <a:lstStyle/>
          <a:p>
            <a:pPr eaLnBrk="1" hangingPunct="1"/>
            <a:r>
              <a:rPr lang="en-US" altLang="en-US" sz="4800" b="1" dirty="0" smtClean="0"/>
              <a:t>500</a:t>
            </a:r>
            <a:r>
              <a:rPr lang="en-US" altLang="en-US" sz="4800" b="1" dirty="0" smtClean="0">
                <a:solidFill>
                  <a:srgbClr val="00EE00"/>
                </a:solidFill>
              </a:rPr>
              <a:t>…</a:t>
            </a:r>
            <a:endParaRPr lang="en-US" altLang="en-US" sz="4800" b="1" dirty="0">
              <a:solidFill>
                <a:srgbClr val="00EE00"/>
              </a:solidFill>
            </a:endParaRPr>
          </a:p>
        </p:txBody>
      </p:sp>
      <p:sp>
        <p:nvSpPr>
          <p:cNvPr id="47107" name="Rectangle 3" title="Equation"/>
          <p:cNvSpPr>
            <a:spLocks noGrp="1" noChangeArrowheads="1"/>
          </p:cNvSpPr>
          <p:nvPr>
            <p:ph type="body" sz="half" idx="1"/>
          </p:nvPr>
        </p:nvSpPr>
        <p:spPr>
          <a:xfrm>
            <a:off x="685800" y="1600200"/>
            <a:ext cx="7848600" cy="3581400"/>
          </a:xfrm>
          <a:solidFill>
            <a:srgbClr val="EAEAEA"/>
          </a:solidFill>
          <a:ln w="38100">
            <a:solidFill>
              <a:srgbClr val="008000"/>
            </a:solidFill>
            <a:miter lim="800000"/>
            <a:headEnd/>
            <a:tailEnd/>
          </a:ln>
        </p:spPr>
        <p:txBody>
          <a:bodyPr/>
          <a:lstStyle/>
          <a:p>
            <a:pPr algn="ctr" eaLnBrk="1" hangingPunct="1">
              <a:buFontTx/>
              <a:buNone/>
            </a:pPr>
            <a:endParaRPr lang="en-US" altLang="en-US" sz="3600" b="1"/>
          </a:p>
          <a:p>
            <a:pPr algn="ctr" eaLnBrk="1" hangingPunct="1">
              <a:buFontTx/>
              <a:buNone/>
            </a:pPr>
            <a:endParaRPr lang="en-US" altLang="en-US" sz="3600" b="1"/>
          </a:p>
        </p:txBody>
      </p:sp>
      <mc:AlternateContent xmlns:mc="http://schemas.openxmlformats.org/markup-compatibility/2006" xmlns:a14="http://schemas.microsoft.com/office/drawing/2010/main">
        <mc:Choice Requires="a14">
          <p:sp>
            <p:nvSpPr>
              <p:cNvPr id="22533" name="Text Box 5"/>
              <p:cNvSpPr txBox="1">
                <a:spLocks noChangeArrowheads="1"/>
              </p:cNvSpPr>
              <p:nvPr/>
            </p:nvSpPr>
            <p:spPr bwMode="auto">
              <a:xfrm>
                <a:off x="685800" y="5410200"/>
                <a:ext cx="7162800" cy="832344"/>
              </a:xfrm>
              <a:prstGeom prst="rect">
                <a:avLst/>
              </a:prstGeom>
              <a:solidFill>
                <a:srgbClr val="C0C0C0"/>
              </a:solidFill>
              <a:ln w="38100">
                <a:solidFill>
                  <a:srgbClr val="008000"/>
                </a:solidFill>
                <a:miter lim="800000"/>
                <a:headEnd/>
                <a:tailEnd/>
              </a:ln>
              <a:effectLst/>
              <a:extLst>
                <a:ext uri="{AF507438-7753-43E0-B8FC-AC1667EBCBE1}">
                  <a14:hiddenEffects>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b="1" dirty="0"/>
                  <a:t>Answer:</a:t>
                </a:r>
                <a14:m>
                  <m:oMath xmlns:m="http://schemas.openxmlformats.org/officeDocument/2006/math">
                    <m:r>
                      <a:rPr lang="en-US" altLang="en-US" b="1" i="1" smtClean="0">
                        <a:latin typeface="Cambria Math" panose="02040503050406030204" pitchFamily="18" charset="0"/>
                      </a:rPr>
                      <m:t>−</m:t>
                    </m:r>
                    <m:f>
                      <m:fPr>
                        <m:ctrlPr>
                          <a:rPr lang="en-US" altLang="en-US" b="1" i="1" smtClean="0">
                            <a:latin typeface="Cambria Math" panose="02040503050406030204" pitchFamily="18" charset="0"/>
                          </a:rPr>
                        </m:ctrlPr>
                      </m:fPr>
                      <m:num>
                        <m:r>
                          <a:rPr lang="en-US" altLang="en-US" b="1" i="1" smtClean="0">
                            <a:latin typeface="Cambria Math" panose="02040503050406030204" pitchFamily="18" charset="0"/>
                          </a:rPr>
                          <m:t>𝟗</m:t>
                        </m:r>
                      </m:num>
                      <m:den>
                        <m:r>
                          <a:rPr lang="en-US" altLang="en-US" b="1" i="1" smtClean="0">
                            <a:latin typeface="Cambria Math" panose="02040503050406030204" pitchFamily="18" charset="0"/>
                          </a:rPr>
                          <m:t>𝟐</m:t>
                        </m:r>
                      </m:den>
                    </m:f>
                    <m:r>
                      <a:rPr lang="en-US" altLang="en-US" b="1" i="1" smtClean="0">
                        <a:latin typeface="Cambria Math" panose="02040503050406030204" pitchFamily="18" charset="0"/>
                      </a:rPr>
                      <m:t> &amp; </m:t>
                    </m:r>
                    <m:r>
                      <a:rPr lang="en-US" altLang="en-US" b="1" i="1" smtClean="0">
                        <a:latin typeface="Cambria Math" panose="02040503050406030204" pitchFamily="18" charset="0"/>
                      </a:rPr>
                      <m:t>𝟏</m:t>
                    </m:r>
                  </m:oMath>
                </a14:m>
                <a:r>
                  <a:rPr lang="en-US" altLang="en-US" b="1" dirty="0"/>
                  <a:t> </a:t>
                </a:r>
                <a:r>
                  <a:rPr lang="en-US" altLang="en-US" sz="2400" b="1" dirty="0"/>
                  <a:t>  </a:t>
                </a:r>
                <a:endParaRPr lang="en-US" altLang="en-US" sz="2800" b="1" dirty="0"/>
              </a:p>
            </p:txBody>
          </p:sp>
        </mc:Choice>
        <mc:Fallback xmlns="">
          <p:sp>
            <p:nvSpPr>
              <p:cNvPr id="22533" name="Text Box 5"/>
              <p:cNvSpPr txBox="1">
                <a:spLocks noRot="1" noChangeAspect="1" noMove="1" noResize="1" noEditPoints="1" noAdjustHandles="1" noChangeArrowheads="1" noChangeShapeType="1" noTextEdit="1"/>
              </p:cNvSpPr>
              <p:nvPr/>
            </p:nvSpPr>
            <p:spPr bwMode="auto">
              <a:xfrm>
                <a:off x="685800" y="5410200"/>
                <a:ext cx="7162800" cy="832344"/>
              </a:xfrm>
              <a:prstGeom prst="rect">
                <a:avLst/>
              </a:prstGeom>
              <a:blipFill rotWithShape="0">
                <a:blip r:embed="rId3"/>
                <a:stretch>
                  <a:fillRect l="-1948" b="-3521"/>
                </a:stretch>
              </a:blipFill>
              <a:ln w="38100">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grpSp>
        <p:nvGrpSpPr>
          <p:cNvPr id="47109" name="Group 8" title="Arrow"/>
          <p:cNvGrpSpPr>
            <a:grpSpLocks/>
          </p:cNvGrpSpPr>
          <p:nvPr/>
        </p:nvGrpSpPr>
        <p:grpSpPr bwMode="auto">
          <a:xfrm>
            <a:off x="8153400" y="5410200"/>
            <a:ext cx="685800" cy="838200"/>
            <a:chOff x="5088" y="3504"/>
            <a:chExt cx="432" cy="528"/>
          </a:xfrm>
        </p:grpSpPr>
        <p:sp>
          <p:nvSpPr>
            <p:cNvPr id="47110" name="Rectangle 9">
              <a:hlinkClick r:id="rId4" action="ppaction://hlinksldjump"/>
            </p:cNvPr>
            <p:cNvSpPr>
              <a:spLocks noChangeArrowheads="1"/>
            </p:cNvSpPr>
            <p:nvPr/>
          </p:nvSpPr>
          <p:spPr bwMode="auto">
            <a:xfrm>
              <a:off x="5088" y="3504"/>
              <a:ext cx="432" cy="528"/>
            </a:xfrm>
            <a:prstGeom prst="rect">
              <a:avLst/>
            </a:prstGeom>
            <a:solidFill>
              <a:srgbClr val="00EE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47111" name="AutoShape 10">
              <a:hlinkClick r:id="rId4" action="ppaction://hlinksldjump"/>
            </p:cNvPr>
            <p:cNvSpPr>
              <a:spLocks noChangeArrowheads="1"/>
            </p:cNvSpPr>
            <p:nvPr/>
          </p:nvSpPr>
          <p:spPr bwMode="auto">
            <a:xfrm rot="10800000">
              <a:off x="5136" y="3552"/>
              <a:ext cx="336" cy="336"/>
            </a:xfrm>
            <a:custGeom>
              <a:avLst/>
              <a:gdLst>
                <a:gd name="T0" fmla="*/ 2 w 21600"/>
                <a:gd name="T1" fmla="*/ 0 h 21600"/>
                <a:gd name="T2" fmla="*/ 1 w 21600"/>
                <a:gd name="T3" fmla="*/ 3 h 21600"/>
                <a:gd name="T4" fmla="*/ 2 w 21600"/>
                <a:gd name="T5" fmla="*/ 1 h 21600"/>
                <a:gd name="T6" fmla="*/ 6 w 21600"/>
                <a:gd name="T7" fmla="*/ 3 h 21600"/>
                <a:gd name="T8" fmla="*/ 5 w 21600"/>
                <a:gd name="T9" fmla="*/ 4 h 21600"/>
                <a:gd name="T10" fmla="*/ 3 w 21600"/>
                <a:gd name="T11" fmla="*/ 3 h 21600"/>
                <a:gd name="T12" fmla="*/ 0 60000 65536"/>
                <a:gd name="T13" fmla="*/ 0 60000 65536"/>
                <a:gd name="T14" fmla="*/ 0 60000 65536"/>
                <a:gd name="T15" fmla="*/ 0 60000 65536"/>
                <a:gd name="T16" fmla="*/ 0 60000 65536"/>
                <a:gd name="T17" fmla="*/ 0 60000 65536"/>
                <a:gd name="T18" fmla="*/ 3150 w 21600"/>
                <a:gd name="T19" fmla="*/ 3150 h 21600"/>
                <a:gd name="T20" fmla="*/ 18450 w 21600"/>
                <a:gd name="T21" fmla="*/ 1845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200" y="10800"/>
                  </a:moveTo>
                  <a:cubicBezTo>
                    <a:pt x="16200" y="7817"/>
                    <a:pt x="13782" y="5400"/>
                    <a:pt x="10800" y="5400"/>
                  </a:cubicBezTo>
                  <a:cubicBezTo>
                    <a:pt x="7817" y="5400"/>
                    <a:pt x="5400" y="7817"/>
                    <a:pt x="5400" y="10800"/>
                  </a:cubicBezTo>
                  <a:cubicBezTo>
                    <a:pt x="5400" y="11438"/>
                    <a:pt x="5513" y="12071"/>
                    <a:pt x="5734" y="12669"/>
                  </a:cubicBezTo>
                  <a:lnTo>
                    <a:pt x="668" y="14539"/>
                  </a:lnTo>
                  <a:cubicBezTo>
                    <a:pt x="226" y="13342"/>
                    <a:pt x="0" y="12076"/>
                    <a:pt x="0" y="10800"/>
                  </a:cubicBezTo>
                  <a:cubicBezTo>
                    <a:pt x="0" y="4835"/>
                    <a:pt x="4835" y="0"/>
                    <a:pt x="10800" y="0"/>
                  </a:cubicBezTo>
                  <a:cubicBezTo>
                    <a:pt x="16764" y="0"/>
                    <a:pt x="21600" y="4835"/>
                    <a:pt x="21600" y="10799"/>
                  </a:cubicBezTo>
                  <a:lnTo>
                    <a:pt x="21600" y="10800"/>
                  </a:lnTo>
                  <a:lnTo>
                    <a:pt x="24300" y="10800"/>
                  </a:lnTo>
                  <a:lnTo>
                    <a:pt x="18900" y="16200"/>
                  </a:lnTo>
                  <a:lnTo>
                    <a:pt x="13500" y="10800"/>
                  </a:lnTo>
                  <a:lnTo>
                    <a:pt x="16200" y="10800"/>
                  </a:lnTo>
                  <a:close/>
                </a:path>
              </a:pathLst>
            </a:cu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mc:AlternateContent xmlns:mc="http://schemas.openxmlformats.org/markup-compatibility/2006" xmlns:a14="http://schemas.microsoft.com/office/drawing/2010/main">
        <mc:Choice Requires="a14">
          <p:sp>
            <p:nvSpPr>
              <p:cNvPr id="2" name="TextBox 1"/>
              <p:cNvSpPr txBox="1"/>
              <p:nvPr/>
            </p:nvSpPr>
            <p:spPr>
              <a:xfrm>
                <a:off x="671512" y="2438400"/>
                <a:ext cx="7848600" cy="1119409"/>
              </a:xfrm>
              <a:prstGeom prst="rect">
                <a:avLst/>
              </a:prstGeom>
              <a:noFill/>
            </p:spPr>
            <p:txBody>
              <a:bodyPr wrap="square" rtlCol="0">
                <a:spAutoFit/>
              </a:bodyPr>
              <a:lstStyle/>
              <a:p>
                <a:pPr algn="ctr"/>
                <a:r>
                  <a:rPr lang="en-US" sz="3200" dirty="0"/>
                  <a:t>Find the zeros of the equation</a:t>
                </a:r>
              </a:p>
              <a:p>
                <a:pPr algn="ctr"/>
                <a14:m>
                  <m:oMathPara xmlns:m="http://schemas.openxmlformats.org/officeDocument/2006/math">
                    <m:oMathParaPr>
                      <m:jc m:val="centerGroup"/>
                    </m:oMathParaPr>
                    <m:oMath xmlns:m="http://schemas.openxmlformats.org/officeDocument/2006/math">
                      <m:sSup>
                        <m:sSupPr>
                          <m:ctrlPr>
                            <a:rPr lang="en-US" sz="3200" i="1" smtClean="0">
                              <a:latin typeface="Cambria Math" panose="02040503050406030204" pitchFamily="18" charset="0"/>
                            </a:rPr>
                          </m:ctrlPr>
                        </m:sSupPr>
                        <m:e>
                          <m:r>
                            <a:rPr lang="en-US" sz="3200" b="0" i="1" smtClean="0">
                              <a:latin typeface="Cambria Math" panose="02040503050406030204" pitchFamily="18" charset="0"/>
                            </a:rPr>
                            <m:t>2</m:t>
                          </m:r>
                          <m:r>
                            <a:rPr lang="en-US" sz="3200" b="0" i="1" smtClean="0">
                              <a:latin typeface="Cambria Math" panose="02040503050406030204" pitchFamily="18" charset="0"/>
                            </a:rPr>
                            <m:t>𝑥</m:t>
                          </m:r>
                        </m:e>
                        <m:sup>
                          <m:r>
                            <a:rPr lang="en-US" sz="3200" b="0" i="1" smtClean="0">
                              <a:latin typeface="Cambria Math" panose="02040503050406030204" pitchFamily="18" charset="0"/>
                            </a:rPr>
                            <m:t>2</m:t>
                          </m:r>
                        </m:sup>
                      </m:sSup>
                      <m:r>
                        <a:rPr lang="en-US" sz="3200" b="0" i="1" smtClean="0">
                          <a:latin typeface="Cambria Math" panose="02040503050406030204" pitchFamily="18" charset="0"/>
                        </a:rPr>
                        <m:t>+7</m:t>
                      </m:r>
                      <m:r>
                        <a:rPr lang="en-US" sz="3200" b="0" i="1" smtClean="0">
                          <a:latin typeface="Cambria Math" panose="02040503050406030204" pitchFamily="18" charset="0"/>
                        </a:rPr>
                        <m:t>𝑥</m:t>
                      </m:r>
                      <m:r>
                        <a:rPr lang="en-US" sz="3200" b="0" i="1" smtClean="0">
                          <a:latin typeface="Cambria Math" panose="02040503050406030204" pitchFamily="18" charset="0"/>
                        </a:rPr>
                        <m:t>=9</m:t>
                      </m:r>
                    </m:oMath>
                  </m:oMathPara>
                </a14:m>
                <a:endParaRPr lang="en-US" sz="3200" dirty="0"/>
              </a:p>
            </p:txBody>
          </p:sp>
        </mc:Choice>
        <mc:Fallback xmlns="">
          <p:sp>
            <p:nvSpPr>
              <p:cNvPr id="2" name="TextBox 1"/>
              <p:cNvSpPr txBox="1">
                <a:spLocks noRot="1" noChangeAspect="1" noMove="1" noResize="1" noEditPoints="1" noAdjustHandles="1" noChangeArrowheads="1" noChangeShapeType="1" noTextEdit="1"/>
              </p:cNvSpPr>
              <p:nvPr/>
            </p:nvSpPr>
            <p:spPr>
              <a:xfrm>
                <a:off x="671512" y="2438400"/>
                <a:ext cx="7848600" cy="1119409"/>
              </a:xfrm>
              <a:prstGeom prst="rect">
                <a:avLst/>
              </a:prstGeom>
              <a:blipFill rotWithShape="0">
                <a:blip r:embed="rId5" cstate="print"/>
                <a:stretch>
                  <a:fillRect t="-7065"/>
                </a:stretch>
              </a:blipFill>
            </p:spPr>
            <p:txBody>
              <a:bodyPr/>
              <a:lstStyle/>
              <a:p>
                <a:r>
                  <a:rPr lang="en-US">
                    <a:noFill/>
                  </a:rPr>
                  <a:t> </a:t>
                </a:r>
              </a:p>
            </p:txBody>
          </p:sp>
        </mc:Fallback>
      </mc:AlternateContent>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2533"/>
                                        </p:tgtEl>
                                        <p:attrNameLst>
                                          <p:attrName>style.visibility</p:attrName>
                                        </p:attrNameLst>
                                      </p:cBhvr>
                                      <p:to>
                                        <p:strVal val="visible"/>
                                      </p:to>
                                    </p:set>
                                    <p:animEffect transition="in" filter="blinds(horizontal)">
                                      <p:cBhvr>
                                        <p:cTn id="7" dur="500"/>
                                        <p:tgtEl>
                                          <p:spTgt spid="22533"/>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3" grpId="0" animBg="1"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685800" y="609600"/>
            <a:ext cx="7848600" cy="685800"/>
          </a:xfrm>
          <a:solidFill>
            <a:srgbClr val="9797DD"/>
          </a:solidFill>
          <a:ln w="38100">
            <a:solidFill>
              <a:srgbClr val="333399"/>
            </a:solidFill>
            <a:miter lim="800000"/>
            <a:headEnd/>
            <a:tailEnd/>
          </a:ln>
        </p:spPr>
        <p:txBody>
          <a:bodyPr/>
          <a:lstStyle/>
          <a:p>
            <a:pPr eaLnBrk="1" hangingPunct="1"/>
            <a:r>
              <a:rPr lang="en-US" altLang="en-US" sz="4800" b="1" dirty="0" smtClean="0"/>
              <a:t>100</a:t>
            </a:r>
            <a:r>
              <a:rPr lang="en-US" altLang="en-US" sz="4800" b="1" dirty="0" smtClean="0">
                <a:solidFill>
                  <a:srgbClr val="9797DD"/>
                </a:solidFill>
              </a:rPr>
              <a:t>….</a:t>
            </a:r>
            <a:endParaRPr lang="en-US" altLang="en-US" sz="4800" b="1" dirty="0">
              <a:solidFill>
                <a:srgbClr val="9797DD"/>
              </a:solidFill>
            </a:endParaRPr>
          </a:p>
        </p:txBody>
      </p:sp>
      <p:sp>
        <p:nvSpPr>
          <p:cNvPr id="48131" name="Rectangle 3" title="Formula"/>
          <p:cNvSpPr>
            <a:spLocks noGrp="1" noChangeArrowheads="1"/>
          </p:cNvSpPr>
          <p:nvPr>
            <p:ph type="body" sz="half" idx="1"/>
          </p:nvPr>
        </p:nvSpPr>
        <p:spPr>
          <a:xfrm>
            <a:off x="685800" y="1600200"/>
            <a:ext cx="7848600" cy="3581400"/>
          </a:xfrm>
          <a:solidFill>
            <a:srgbClr val="EAEAEA"/>
          </a:solidFill>
          <a:ln w="38100">
            <a:solidFill>
              <a:srgbClr val="333399"/>
            </a:solidFill>
            <a:miter lim="800000"/>
            <a:headEnd/>
            <a:tailEnd/>
          </a:ln>
        </p:spPr>
        <p:txBody>
          <a:bodyPr/>
          <a:lstStyle/>
          <a:p>
            <a:pPr algn="ctr" eaLnBrk="1" hangingPunct="1">
              <a:buFontTx/>
              <a:buNone/>
            </a:pPr>
            <a:endParaRPr lang="en-US" altLang="en-US" sz="3600" b="1"/>
          </a:p>
          <a:p>
            <a:pPr algn="ctr" eaLnBrk="1" hangingPunct="1">
              <a:buFontTx/>
              <a:buNone/>
            </a:pPr>
            <a:endParaRPr lang="en-US" altLang="en-US" sz="3600" b="1"/>
          </a:p>
          <a:p>
            <a:pPr algn="ctr" eaLnBrk="1" hangingPunct="1">
              <a:buFontTx/>
              <a:buNone/>
            </a:pPr>
            <a:endParaRPr lang="en-US" altLang="en-US" sz="3600" b="1"/>
          </a:p>
          <a:p>
            <a:pPr algn="ctr" eaLnBrk="1" hangingPunct="1">
              <a:buFontTx/>
              <a:buNone/>
            </a:pPr>
            <a:endParaRPr lang="en-US" altLang="en-US" sz="3600" b="1"/>
          </a:p>
        </p:txBody>
      </p:sp>
      <mc:AlternateContent xmlns:mc="http://schemas.openxmlformats.org/markup-compatibility/2006" xmlns:a14="http://schemas.microsoft.com/office/drawing/2010/main">
        <mc:Choice Requires="a14">
          <p:sp>
            <p:nvSpPr>
              <p:cNvPr id="23557" name="Text Box 5"/>
              <p:cNvSpPr txBox="1">
                <a:spLocks noChangeArrowheads="1"/>
              </p:cNvSpPr>
              <p:nvPr/>
            </p:nvSpPr>
            <p:spPr bwMode="auto">
              <a:xfrm>
                <a:off x="685800" y="5410200"/>
                <a:ext cx="7162800" cy="914400"/>
              </a:xfrm>
              <a:prstGeom prst="rect">
                <a:avLst/>
              </a:prstGeom>
              <a:solidFill>
                <a:srgbClr val="C0C0C0"/>
              </a:solidFill>
              <a:ln w="38100">
                <a:solidFill>
                  <a:srgbClr val="333399"/>
                </a:solidFill>
                <a:miter lim="800000"/>
                <a:headEnd/>
                <a:tailEnd/>
              </a:ln>
              <a:effectLst/>
              <a:extLst>
                <a:ext uri="{AF507438-7753-43E0-B8FC-AC1667EBCBE1}">
                  <a14:hiddenEffects>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b="1" dirty="0"/>
                  <a:t>Answer:  </a:t>
                </a:r>
                <a14:m>
                  <m:oMath xmlns:m="http://schemas.openxmlformats.org/officeDocument/2006/math">
                    <m:sSup>
                      <m:sSupPr>
                        <m:ctrlPr>
                          <a:rPr lang="en-US" altLang="en-US" b="1" i="1" smtClean="0">
                            <a:latin typeface="Cambria Math" panose="02040503050406030204" pitchFamily="18" charset="0"/>
                          </a:rPr>
                        </m:ctrlPr>
                      </m:sSupPr>
                      <m:e>
                        <m:r>
                          <a:rPr lang="en-US" altLang="en-US" b="1" i="1" smtClean="0">
                            <a:latin typeface="Cambria Math" panose="02040503050406030204" pitchFamily="18" charset="0"/>
                          </a:rPr>
                          <m:t>𝒙</m:t>
                        </m:r>
                      </m:e>
                      <m:sup>
                        <m:f>
                          <m:fPr>
                            <m:ctrlPr>
                              <a:rPr lang="en-US" altLang="en-US" b="1" i="1" smtClean="0">
                                <a:latin typeface="Cambria Math" panose="02040503050406030204" pitchFamily="18" charset="0"/>
                              </a:rPr>
                            </m:ctrlPr>
                          </m:fPr>
                          <m:num>
                            <m:r>
                              <a:rPr lang="en-US" altLang="en-US" b="1" i="1" smtClean="0">
                                <a:latin typeface="Cambria Math" panose="02040503050406030204" pitchFamily="18" charset="0"/>
                              </a:rPr>
                              <m:t>𝟐</m:t>
                            </m:r>
                          </m:num>
                          <m:den>
                            <m:r>
                              <a:rPr lang="en-US" altLang="en-US" b="1" i="1" smtClean="0">
                                <a:latin typeface="Cambria Math" panose="02040503050406030204" pitchFamily="18" charset="0"/>
                              </a:rPr>
                              <m:t>𝟑</m:t>
                            </m:r>
                          </m:den>
                        </m:f>
                      </m:sup>
                    </m:sSup>
                  </m:oMath>
                </a14:m>
                <a:endParaRPr lang="en-US" altLang="en-US" sz="2800" b="1" dirty="0"/>
              </a:p>
            </p:txBody>
          </p:sp>
        </mc:Choice>
        <mc:Fallback xmlns="">
          <p:sp>
            <p:nvSpPr>
              <p:cNvPr id="23557" name="Text Box 5"/>
              <p:cNvSpPr txBox="1">
                <a:spLocks noRot="1" noChangeAspect="1" noMove="1" noResize="1" noEditPoints="1" noAdjustHandles="1" noChangeArrowheads="1" noChangeShapeType="1" noTextEdit="1"/>
              </p:cNvSpPr>
              <p:nvPr/>
            </p:nvSpPr>
            <p:spPr bwMode="auto">
              <a:xfrm>
                <a:off x="685800" y="5410200"/>
                <a:ext cx="7162800" cy="914400"/>
              </a:xfrm>
              <a:prstGeom prst="rect">
                <a:avLst/>
              </a:prstGeom>
              <a:blipFill rotWithShape="0">
                <a:blip r:embed="rId3" cstate="print"/>
                <a:stretch>
                  <a:fillRect l="-1948" b="-3846"/>
                </a:stretch>
              </a:blipFill>
              <a:ln w="38100">
                <a:solidFill>
                  <a:srgbClr val="333399"/>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r>
                  <a:rPr lang="en-US">
                    <a:noFill/>
                  </a:rPr>
                  <a:t> </a:t>
                </a:r>
              </a:p>
            </p:txBody>
          </p:sp>
        </mc:Fallback>
      </mc:AlternateContent>
      <p:grpSp>
        <p:nvGrpSpPr>
          <p:cNvPr id="48133" name="Group 24" title="Arrow"/>
          <p:cNvGrpSpPr>
            <a:grpSpLocks/>
          </p:cNvGrpSpPr>
          <p:nvPr/>
        </p:nvGrpSpPr>
        <p:grpSpPr bwMode="auto">
          <a:xfrm>
            <a:off x="8153400" y="5410200"/>
            <a:ext cx="685800" cy="838200"/>
            <a:chOff x="5088" y="3504"/>
            <a:chExt cx="432" cy="528"/>
          </a:xfrm>
        </p:grpSpPr>
        <p:sp>
          <p:nvSpPr>
            <p:cNvPr id="48134" name="Rectangle 25">
              <a:hlinkClick r:id="rId4" action="ppaction://hlinksldjump"/>
            </p:cNvPr>
            <p:cNvSpPr>
              <a:spLocks noChangeArrowheads="1"/>
            </p:cNvSpPr>
            <p:nvPr/>
          </p:nvSpPr>
          <p:spPr bwMode="auto">
            <a:xfrm>
              <a:off x="5088" y="3504"/>
              <a:ext cx="432" cy="528"/>
            </a:xfrm>
            <a:prstGeom prst="rect">
              <a:avLst/>
            </a:prstGeom>
            <a:solidFill>
              <a:srgbClr val="7B7BD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48135" name="AutoShape 26">
              <a:hlinkClick r:id="rId4" action="ppaction://hlinksldjump"/>
            </p:cNvPr>
            <p:cNvSpPr>
              <a:spLocks noChangeArrowheads="1"/>
            </p:cNvSpPr>
            <p:nvPr/>
          </p:nvSpPr>
          <p:spPr bwMode="auto">
            <a:xfrm rot="10800000">
              <a:off x="5136" y="3552"/>
              <a:ext cx="336" cy="336"/>
            </a:xfrm>
            <a:custGeom>
              <a:avLst/>
              <a:gdLst>
                <a:gd name="T0" fmla="*/ 2 w 21600"/>
                <a:gd name="T1" fmla="*/ 0 h 21600"/>
                <a:gd name="T2" fmla="*/ 1 w 21600"/>
                <a:gd name="T3" fmla="*/ 3 h 21600"/>
                <a:gd name="T4" fmla="*/ 2 w 21600"/>
                <a:gd name="T5" fmla="*/ 1 h 21600"/>
                <a:gd name="T6" fmla="*/ 6 w 21600"/>
                <a:gd name="T7" fmla="*/ 3 h 21600"/>
                <a:gd name="T8" fmla="*/ 5 w 21600"/>
                <a:gd name="T9" fmla="*/ 4 h 21600"/>
                <a:gd name="T10" fmla="*/ 3 w 21600"/>
                <a:gd name="T11" fmla="*/ 3 h 21600"/>
                <a:gd name="T12" fmla="*/ 0 60000 65536"/>
                <a:gd name="T13" fmla="*/ 0 60000 65536"/>
                <a:gd name="T14" fmla="*/ 0 60000 65536"/>
                <a:gd name="T15" fmla="*/ 0 60000 65536"/>
                <a:gd name="T16" fmla="*/ 0 60000 65536"/>
                <a:gd name="T17" fmla="*/ 0 60000 65536"/>
                <a:gd name="T18" fmla="*/ 3150 w 21600"/>
                <a:gd name="T19" fmla="*/ 3150 h 21600"/>
                <a:gd name="T20" fmla="*/ 18450 w 21600"/>
                <a:gd name="T21" fmla="*/ 1845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200" y="10800"/>
                  </a:moveTo>
                  <a:cubicBezTo>
                    <a:pt x="16200" y="7817"/>
                    <a:pt x="13782" y="5400"/>
                    <a:pt x="10800" y="5400"/>
                  </a:cubicBezTo>
                  <a:cubicBezTo>
                    <a:pt x="7817" y="5400"/>
                    <a:pt x="5400" y="7817"/>
                    <a:pt x="5400" y="10800"/>
                  </a:cubicBezTo>
                  <a:cubicBezTo>
                    <a:pt x="5400" y="11438"/>
                    <a:pt x="5513" y="12071"/>
                    <a:pt x="5734" y="12669"/>
                  </a:cubicBezTo>
                  <a:lnTo>
                    <a:pt x="668" y="14539"/>
                  </a:lnTo>
                  <a:cubicBezTo>
                    <a:pt x="226" y="13342"/>
                    <a:pt x="0" y="12076"/>
                    <a:pt x="0" y="10800"/>
                  </a:cubicBezTo>
                  <a:cubicBezTo>
                    <a:pt x="0" y="4835"/>
                    <a:pt x="4835" y="0"/>
                    <a:pt x="10800" y="0"/>
                  </a:cubicBezTo>
                  <a:cubicBezTo>
                    <a:pt x="16764" y="0"/>
                    <a:pt x="21600" y="4835"/>
                    <a:pt x="21600" y="10799"/>
                  </a:cubicBezTo>
                  <a:lnTo>
                    <a:pt x="21600" y="10800"/>
                  </a:lnTo>
                  <a:lnTo>
                    <a:pt x="24300" y="10800"/>
                  </a:lnTo>
                  <a:lnTo>
                    <a:pt x="18900" y="16200"/>
                  </a:lnTo>
                  <a:lnTo>
                    <a:pt x="13500" y="10800"/>
                  </a:lnTo>
                  <a:lnTo>
                    <a:pt x="16200" y="10800"/>
                  </a:lnTo>
                  <a:close/>
                </a:path>
              </a:pathLst>
            </a:cu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mc:AlternateContent xmlns:mc="http://schemas.openxmlformats.org/markup-compatibility/2006" xmlns:a14="http://schemas.microsoft.com/office/drawing/2010/main">
        <mc:Choice Requires="a14">
          <p:sp>
            <p:nvSpPr>
              <p:cNvPr id="2" name="TextBox 1"/>
              <p:cNvSpPr txBox="1"/>
              <p:nvPr/>
            </p:nvSpPr>
            <p:spPr>
              <a:xfrm>
                <a:off x="876300" y="2741748"/>
                <a:ext cx="7467600" cy="649152"/>
              </a:xfrm>
              <a:prstGeom prst="rect">
                <a:avLst/>
              </a:prstGeom>
              <a:noFill/>
            </p:spPr>
            <p:txBody>
              <a:bodyPr wrap="square" rtlCol="0">
                <a:spAutoFit/>
              </a:bodyPr>
              <a:lstStyle/>
              <a:p>
                <a:pPr algn="ctr"/>
                <a:r>
                  <a:rPr lang="en-US" sz="3200" dirty="0"/>
                  <a:t>Express </a:t>
                </a:r>
                <a14:m>
                  <m:oMath xmlns:m="http://schemas.openxmlformats.org/officeDocument/2006/math">
                    <m:rad>
                      <m:radPr>
                        <m:ctrlPr>
                          <a:rPr lang="en-US" sz="3200" i="1" smtClean="0">
                            <a:latin typeface="Cambria Math" panose="02040503050406030204" pitchFamily="18" charset="0"/>
                          </a:rPr>
                        </m:ctrlPr>
                      </m:radPr>
                      <m:deg>
                        <m:r>
                          <m:rPr>
                            <m:brk m:alnAt="7"/>
                          </m:rPr>
                          <a:rPr lang="en-US" sz="3200" b="0" i="1" smtClean="0">
                            <a:latin typeface="Cambria Math" panose="02040503050406030204" pitchFamily="18" charset="0"/>
                          </a:rPr>
                          <m:t>3</m:t>
                        </m:r>
                      </m:deg>
                      <m:e>
                        <m:sSup>
                          <m:sSupPr>
                            <m:ctrlPr>
                              <a:rPr lang="en-US" sz="3200" i="1" smtClean="0">
                                <a:latin typeface="Cambria Math" panose="02040503050406030204" pitchFamily="18" charset="0"/>
                              </a:rPr>
                            </m:ctrlPr>
                          </m:sSupPr>
                          <m:e>
                            <m:r>
                              <a:rPr lang="en-US" sz="3200" b="0" i="1" smtClean="0">
                                <a:latin typeface="Cambria Math" panose="02040503050406030204" pitchFamily="18" charset="0"/>
                              </a:rPr>
                              <m:t>𝑥</m:t>
                            </m:r>
                          </m:e>
                          <m:sup>
                            <m:r>
                              <a:rPr lang="en-US" sz="3200" b="0" i="1" smtClean="0">
                                <a:latin typeface="Cambria Math" panose="02040503050406030204" pitchFamily="18" charset="0"/>
                              </a:rPr>
                              <m:t>2</m:t>
                            </m:r>
                          </m:sup>
                        </m:sSup>
                      </m:e>
                    </m:rad>
                  </m:oMath>
                </a14:m>
                <a:r>
                  <a:rPr lang="en-US" sz="3200" dirty="0"/>
                  <a:t> in exponential form.</a:t>
                </a:r>
              </a:p>
            </p:txBody>
          </p:sp>
        </mc:Choice>
        <mc:Fallback xmlns="">
          <p:sp>
            <p:nvSpPr>
              <p:cNvPr id="2" name="TextBox 1"/>
              <p:cNvSpPr txBox="1">
                <a:spLocks noRot="1" noChangeAspect="1" noMove="1" noResize="1" noEditPoints="1" noAdjustHandles="1" noChangeArrowheads="1" noChangeShapeType="1" noTextEdit="1"/>
              </p:cNvSpPr>
              <p:nvPr/>
            </p:nvSpPr>
            <p:spPr>
              <a:xfrm>
                <a:off x="876300" y="2741748"/>
                <a:ext cx="7467600" cy="649152"/>
              </a:xfrm>
              <a:prstGeom prst="rect">
                <a:avLst/>
              </a:prstGeom>
              <a:blipFill rotWithShape="0">
                <a:blip r:embed="rId5" cstate="print"/>
                <a:stretch>
                  <a:fillRect t="-2830" b="-30189"/>
                </a:stretch>
              </a:blipFill>
            </p:spPr>
            <p:txBody>
              <a:bodyPr/>
              <a:lstStyle/>
              <a:p>
                <a:r>
                  <a:rPr lang="en-US">
                    <a:noFill/>
                  </a:rPr>
                  <a:t> </a:t>
                </a:r>
              </a:p>
            </p:txBody>
          </p:sp>
        </mc:Fallback>
      </mc:AlternateContent>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3557"/>
                                        </p:tgtEl>
                                        <p:attrNameLst>
                                          <p:attrName>style.visibility</p:attrName>
                                        </p:attrNameLst>
                                      </p:cBhvr>
                                      <p:to>
                                        <p:strVal val="visible"/>
                                      </p:to>
                                    </p:set>
                                    <p:animEffect transition="in" filter="blinds(horizontal)">
                                      <p:cBhvr>
                                        <p:cTn id="7" dur="500"/>
                                        <p:tgtEl>
                                          <p:spTgt spid="23557"/>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7" grpId="0" animBg="1"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609600"/>
            <a:ext cx="7848600" cy="762000"/>
          </a:xfrm>
          <a:solidFill>
            <a:srgbClr val="9797DD"/>
          </a:solidFill>
          <a:ln w="38100">
            <a:solidFill>
              <a:srgbClr val="333399"/>
            </a:solidFill>
            <a:miter lim="800000"/>
            <a:headEnd/>
            <a:tailEnd/>
          </a:ln>
        </p:spPr>
        <p:txBody>
          <a:bodyPr/>
          <a:lstStyle/>
          <a:p>
            <a:pPr eaLnBrk="1" hangingPunct="1"/>
            <a:r>
              <a:rPr lang="en-US" altLang="en-US" sz="4800" b="1" dirty="0" smtClean="0"/>
              <a:t>200</a:t>
            </a:r>
            <a:r>
              <a:rPr lang="en-US" altLang="en-US" sz="4800" b="1" dirty="0" smtClean="0">
                <a:solidFill>
                  <a:srgbClr val="9797DD"/>
                </a:solidFill>
              </a:rPr>
              <a:t>….</a:t>
            </a:r>
            <a:endParaRPr lang="en-US" altLang="en-US" sz="4800" b="1" dirty="0">
              <a:solidFill>
                <a:srgbClr val="9797DD"/>
              </a:solidFill>
            </a:endParaRPr>
          </a:p>
        </p:txBody>
      </p:sp>
      <p:sp>
        <p:nvSpPr>
          <p:cNvPr id="49155" name="Rectangle 3" title="Formula"/>
          <p:cNvSpPr>
            <a:spLocks noGrp="1" noChangeArrowheads="1"/>
          </p:cNvSpPr>
          <p:nvPr>
            <p:ph type="body" sz="half" idx="1"/>
          </p:nvPr>
        </p:nvSpPr>
        <p:spPr>
          <a:xfrm>
            <a:off x="609600" y="1676400"/>
            <a:ext cx="7848600" cy="3429000"/>
          </a:xfrm>
          <a:solidFill>
            <a:srgbClr val="EAEAEA"/>
          </a:solidFill>
          <a:ln w="38100">
            <a:solidFill>
              <a:srgbClr val="333399"/>
            </a:solidFill>
            <a:miter lim="800000"/>
            <a:headEnd/>
            <a:tailEnd/>
          </a:ln>
        </p:spPr>
        <p:txBody>
          <a:bodyPr/>
          <a:lstStyle/>
          <a:p>
            <a:pPr algn="ctr" eaLnBrk="1" hangingPunct="1">
              <a:buFontTx/>
              <a:buNone/>
            </a:pPr>
            <a:endParaRPr lang="en-US" altLang="en-US" sz="3600" b="1"/>
          </a:p>
          <a:p>
            <a:pPr algn="ctr" eaLnBrk="1" hangingPunct="1">
              <a:buFontTx/>
              <a:buNone/>
            </a:pPr>
            <a:endParaRPr lang="en-US" altLang="en-US" sz="3600" b="1"/>
          </a:p>
          <a:p>
            <a:pPr algn="ctr" eaLnBrk="1" hangingPunct="1">
              <a:buFontTx/>
              <a:buNone/>
            </a:pPr>
            <a:endParaRPr lang="en-US" altLang="en-US" sz="3600" b="1"/>
          </a:p>
          <a:p>
            <a:pPr algn="ctr" eaLnBrk="1" hangingPunct="1">
              <a:buFontTx/>
              <a:buNone/>
            </a:pPr>
            <a:endParaRPr lang="en-US" altLang="en-US" sz="3600" b="1"/>
          </a:p>
        </p:txBody>
      </p:sp>
      <mc:AlternateContent xmlns:mc="http://schemas.openxmlformats.org/markup-compatibility/2006" xmlns:a14="http://schemas.microsoft.com/office/drawing/2010/main">
        <mc:Choice Requires="a14">
          <p:sp>
            <p:nvSpPr>
              <p:cNvPr id="24581" name="Text Box 5"/>
              <p:cNvSpPr txBox="1">
                <a:spLocks noChangeArrowheads="1"/>
              </p:cNvSpPr>
              <p:nvPr/>
            </p:nvSpPr>
            <p:spPr bwMode="auto">
              <a:xfrm>
                <a:off x="685800" y="5486400"/>
                <a:ext cx="7162800" cy="914400"/>
              </a:xfrm>
              <a:prstGeom prst="rect">
                <a:avLst/>
              </a:prstGeom>
              <a:solidFill>
                <a:srgbClr val="C0C0C0"/>
              </a:solidFill>
              <a:ln w="38100">
                <a:solidFill>
                  <a:srgbClr val="333399"/>
                </a:solidFill>
                <a:miter lim="800000"/>
                <a:headEnd/>
                <a:tailEnd/>
              </a:ln>
              <a:effectLst/>
              <a:extLst>
                <a:ext uri="{AF507438-7753-43E0-B8FC-AC1667EBCBE1}">
                  <a14:hiddenEffects>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3600" b="1" dirty="0"/>
                  <a:t>Answer: </a:t>
                </a:r>
                <a14:m>
                  <m:oMath xmlns:m="http://schemas.openxmlformats.org/officeDocument/2006/math">
                    <m:sSup>
                      <m:sSupPr>
                        <m:ctrlPr>
                          <a:rPr lang="en-US" altLang="en-US" sz="3600" b="1" i="1" smtClean="0">
                            <a:latin typeface="Cambria Math" panose="02040503050406030204" pitchFamily="18" charset="0"/>
                          </a:rPr>
                        </m:ctrlPr>
                      </m:sSupPr>
                      <m:e>
                        <m:r>
                          <a:rPr lang="en-US" altLang="en-US" sz="3600" b="1" i="1" smtClean="0">
                            <a:latin typeface="Cambria Math" panose="02040503050406030204" pitchFamily="18" charset="0"/>
                          </a:rPr>
                          <m:t>𝟐𝟎</m:t>
                        </m:r>
                        <m:r>
                          <a:rPr lang="en-US" altLang="en-US" sz="3600" b="1" i="1" smtClean="0">
                            <a:latin typeface="Cambria Math" panose="02040503050406030204" pitchFamily="18" charset="0"/>
                          </a:rPr>
                          <m:t>𝒂</m:t>
                        </m:r>
                      </m:e>
                      <m:sup>
                        <m:r>
                          <a:rPr lang="en-US" altLang="en-US" sz="3600" b="1" i="1" smtClean="0">
                            <a:latin typeface="Cambria Math" panose="02040503050406030204" pitchFamily="18" charset="0"/>
                          </a:rPr>
                          <m:t>𝟏𝟎</m:t>
                        </m:r>
                      </m:sup>
                    </m:sSup>
                  </m:oMath>
                </a14:m>
                <a:endParaRPr lang="en-US" altLang="en-US" b="1" dirty="0">
                  <a:cs typeface="Arial" panose="020B0604020202020204" pitchFamily="34" charset="0"/>
                </a:endParaRPr>
              </a:p>
            </p:txBody>
          </p:sp>
        </mc:Choice>
        <mc:Fallback xmlns="">
          <p:sp>
            <p:nvSpPr>
              <p:cNvPr id="24581" name="Text Box 5"/>
              <p:cNvSpPr txBox="1">
                <a:spLocks noRot="1" noChangeAspect="1" noMove="1" noResize="1" noEditPoints="1" noAdjustHandles="1" noChangeArrowheads="1" noChangeShapeType="1" noTextEdit="1"/>
              </p:cNvSpPr>
              <p:nvPr/>
            </p:nvSpPr>
            <p:spPr bwMode="auto">
              <a:xfrm>
                <a:off x="685800" y="5486400"/>
                <a:ext cx="7162800" cy="914400"/>
              </a:xfrm>
              <a:prstGeom prst="rect">
                <a:avLst/>
              </a:prstGeom>
              <a:blipFill rotWithShape="0">
                <a:blip r:embed="rId3" cstate="print"/>
                <a:stretch>
                  <a:fillRect l="-2371" t="-6410"/>
                </a:stretch>
              </a:blipFill>
              <a:ln w="38100">
                <a:solidFill>
                  <a:srgbClr val="333399"/>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r>
                  <a:rPr lang="en-US">
                    <a:noFill/>
                  </a:rPr>
                  <a:t> </a:t>
                </a:r>
              </a:p>
            </p:txBody>
          </p:sp>
        </mc:Fallback>
      </mc:AlternateContent>
      <p:grpSp>
        <p:nvGrpSpPr>
          <p:cNvPr id="49157" name="Group 10" title="Arrow"/>
          <p:cNvGrpSpPr>
            <a:grpSpLocks/>
          </p:cNvGrpSpPr>
          <p:nvPr/>
        </p:nvGrpSpPr>
        <p:grpSpPr bwMode="auto">
          <a:xfrm>
            <a:off x="8153400" y="5410200"/>
            <a:ext cx="685800" cy="838200"/>
            <a:chOff x="5088" y="3504"/>
            <a:chExt cx="432" cy="528"/>
          </a:xfrm>
        </p:grpSpPr>
        <p:sp>
          <p:nvSpPr>
            <p:cNvPr id="49158" name="Rectangle 11">
              <a:hlinkClick r:id="rId4" action="ppaction://hlinksldjump"/>
            </p:cNvPr>
            <p:cNvSpPr>
              <a:spLocks noChangeArrowheads="1"/>
            </p:cNvSpPr>
            <p:nvPr/>
          </p:nvSpPr>
          <p:spPr bwMode="auto">
            <a:xfrm>
              <a:off x="5088" y="3504"/>
              <a:ext cx="432" cy="528"/>
            </a:xfrm>
            <a:prstGeom prst="rect">
              <a:avLst/>
            </a:prstGeom>
            <a:solidFill>
              <a:srgbClr val="7B7BD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49159" name="AutoShape 12">
              <a:hlinkClick r:id="rId4" action="ppaction://hlinksldjump"/>
            </p:cNvPr>
            <p:cNvSpPr>
              <a:spLocks noChangeArrowheads="1"/>
            </p:cNvSpPr>
            <p:nvPr/>
          </p:nvSpPr>
          <p:spPr bwMode="auto">
            <a:xfrm rot="10800000">
              <a:off x="5136" y="3552"/>
              <a:ext cx="336" cy="336"/>
            </a:xfrm>
            <a:custGeom>
              <a:avLst/>
              <a:gdLst>
                <a:gd name="T0" fmla="*/ 2 w 21600"/>
                <a:gd name="T1" fmla="*/ 0 h 21600"/>
                <a:gd name="T2" fmla="*/ 1 w 21600"/>
                <a:gd name="T3" fmla="*/ 3 h 21600"/>
                <a:gd name="T4" fmla="*/ 2 w 21600"/>
                <a:gd name="T5" fmla="*/ 1 h 21600"/>
                <a:gd name="T6" fmla="*/ 6 w 21600"/>
                <a:gd name="T7" fmla="*/ 3 h 21600"/>
                <a:gd name="T8" fmla="*/ 5 w 21600"/>
                <a:gd name="T9" fmla="*/ 4 h 21600"/>
                <a:gd name="T10" fmla="*/ 3 w 21600"/>
                <a:gd name="T11" fmla="*/ 3 h 21600"/>
                <a:gd name="T12" fmla="*/ 0 60000 65536"/>
                <a:gd name="T13" fmla="*/ 0 60000 65536"/>
                <a:gd name="T14" fmla="*/ 0 60000 65536"/>
                <a:gd name="T15" fmla="*/ 0 60000 65536"/>
                <a:gd name="T16" fmla="*/ 0 60000 65536"/>
                <a:gd name="T17" fmla="*/ 0 60000 65536"/>
                <a:gd name="T18" fmla="*/ 3150 w 21600"/>
                <a:gd name="T19" fmla="*/ 3150 h 21600"/>
                <a:gd name="T20" fmla="*/ 18450 w 21600"/>
                <a:gd name="T21" fmla="*/ 1845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200" y="10800"/>
                  </a:moveTo>
                  <a:cubicBezTo>
                    <a:pt x="16200" y="7817"/>
                    <a:pt x="13782" y="5400"/>
                    <a:pt x="10800" y="5400"/>
                  </a:cubicBezTo>
                  <a:cubicBezTo>
                    <a:pt x="7817" y="5400"/>
                    <a:pt x="5400" y="7817"/>
                    <a:pt x="5400" y="10800"/>
                  </a:cubicBezTo>
                  <a:cubicBezTo>
                    <a:pt x="5400" y="11438"/>
                    <a:pt x="5513" y="12071"/>
                    <a:pt x="5734" y="12669"/>
                  </a:cubicBezTo>
                  <a:lnTo>
                    <a:pt x="668" y="14539"/>
                  </a:lnTo>
                  <a:cubicBezTo>
                    <a:pt x="226" y="13342"/>
                    <a:pt x="0" y="12076"/>
                    <a:pt x="0" y="10800"/>
                  </a:cubicBezTo>
                  <a:cubicBezTo>
                    <a:pt x="0" y="4835"/>
                    <a:pt x="4835" y="0"/>
                    <a:pt x="10800" y="0"/>
                  </a:cubicBezTo>
                  <a:cubicBezTo>
                    <a:pt x="16764" y="0"/>
                    <a:pt x="21600" y="4835"/>
                    <a:pt x="21600" y="10799"/>
                  </a:cubicBezTo>
                  <a:lnTo>
                    <a:pt x="21600" y="10800"/>
                  </a:lnTo>
                  <a:lnTo>
                    <a:pt x="24300" y="10800"/>
                  </a:lnTo>
                  <a:lnTo>
                    <a:pt x="18900" y="16200"/>
                  </a:lnTo>
                  <a:lnTo>
                    <a:pt x="13500" y="10800"/>
                  </a:lnTo>
                  <a:lnTo>
                    <a:pt x="16200" y="10800"/>
                  </a:lnTo>
                  <a:close/>
                </a:path>
              </a:pathLst>
            </a:cu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mc:AlternateContent xmlns:mc="http://schemas.openxmlformats.org/markup-compatibility/2006" xmlns:a14="http://schemas.microsoft.com/office/drawing/2010/main">
        <mc:Choice Requires="a14">
          <p:sp>
            <p:nvSpPr>
              <p:cNvPr id="2" name="TextBox 1"/>
              <p:cNvSpPr txBox="1"/>
              <p:nvPr/>
            </p:nvSpPr>
            <p:spPr>
              <a:xfrm>
                <a:off x="685800" y="2514600"/>
                <a:ext cx="7696200" cy="1077218"/>
              </a:xfrm>
              <a:prstGeom prst="rect">
                <a:avLst/>
              </a:prstGeom>
              <a:noFill/>
            </p:spPr>
            <p:txBody>
              <a:bodyPr wrap="square" rtlCol="0">
                <a:spAutoFit/>
              </a:bodyPr>
              <a:lstStyle/>
              <a:p>
                <a:pPr algn="ctr"/>
                <a:r>
                  <a:rPr lang="en-US" sz="3200" dirty="0"/>
                  <a:t>Simplify</a:t>
                </a:r>
              </a:p>
              <a:p>
                <a:pPr algn="ctr"/>
                <a14:m>
                  <m:oMathPara xmlns:m="http://schemas.openxmlformats.org/officeDocument/2006/math">
                    <m:oMathParaPr>
                      <m:jc m:val="centerGroup"/>
                    </m:oMathParaPr>
                    <m:oMath xmlns:m="http://schemas.openxmlformats.org/officeDocument/2006/math">
                      <m:sSup>
                        <m:sSupPr>
                          <m:ctrlPr>
                            <a:rPr lang="en-US" sz="3200" i="1" smtClean="0">
                              <a:latin typeface="Cambria Math" panose="02040503050406030204" pitchFamily="18" charset="0"/>
                            </a:rPr>
                          </m:ctrlPr>
                        </m:sSupPr>
                        <m:e>
                          <m:d>
                            <m:dPr>
                              <m:ctrlPr>
                                <a:rPr lang="en-US" sz="3200" i="1" smtClean="0">
                                  <a:latin typeface="Cambria Math" panose="02040503050406030204" pitchFamily="18" charset="0"/>
                                </a:rPr>
                              </m:ctrlPr>
                            </m:dPr>
                            <m:e>
                              <m:sSup>
                                <m:sSupPr>
                                  <m:ctrlPr>
                                    <a:rPr lang="en-US" sz="3200" i="1" smtClean="0">
                                      <a:latin typeface="Cambria Math" panose="02040503050406030204" pitchFamily="18" charset="0"/>
                                    </a:rPr>
                                  </m:ctrlPr>
                                </m:sSupPr>
                                <m:e>
                                  <m:r>
                                    <a:rPr lang="en-US" sz="3200" b="0" i="1" smtClean="0">
                                      <a:latin typeface="Cambria Math" panose="02040503050406030204" pitchFamily="18" charset="0"/>
                                    </a:rPr>
                                    <m:t>2</m:t>
                                  </m:r>
                                  <m:r>
                                    <a:rPr lang="en-US" sz="3200" b="0" i="1" smtClean="0">
                                      <a:latin typeface="Cambria Math" panose="02040503050406030204" pitchFamily="18" charset="0"/>
                                    </a:rPr>
                                    <m:t>𝑎</m:t>
                                  </m:r>
                                </m:e>
                                <m:sup>
                                  <m:r>
                                    <a:rPr lang="en-US" sz="3200" b="0" i="1" smtClean="0">
                                      <a:latin typeface="Cambria Math" panose="02040503050406030204" pitchFamily="18" charset="0"/>
                                    </a:rPr>
                                    <m:t>3</m:t>
                                  </m:r>
                                </m:sup>
                              </m:sSup>
                            </m:e>
                          </m:d>
                        </m:e>
                        <m:sup>
                          <m:r>
                            <a:rPr lang="en-US" sz="3200" b="0" i="1" smtClean="0">
                              <a:latin typeface="Cambria Math" panose="02040503050406030204" pitchFamily="18" charset="0"/>
                            </a:rPr>
                            <m:t>2</m:t>
                          </m:r>
                        </m:sup>
                      </m:sSup>
                      <m:d>
                        <m:dPr>
                          <m:ctrlPr>
                            <a:rPr lang="en-US" sz="3200" i="1" smtClean="0">
                              <a:latin typeface="Cambria Math" panose="02040503050406030204" pitchFamily="18" charset="0"/>
                            </a:rPr>
                          </m:ctrlPr>
                        </m:dPr>
                        <m:e>
                          <m:sSup>
                            <m:sSupPr>
                              <m:ctrlPr>
                                <a:rPr lang="en-US" sz="3200" i="1" smtClean="0">
                                  <a:latin typeface="Cambria Math" panose="02040503050406030204" pitchFamily="18" charset="0"/>
                                </a:rPr>
                              </m:ctrlPr>
                            </m:sSupPr>
                            <m:e>
                              <m:r>
                                <a:rPr lang="en-US" sz="3200" b="0" i="1" smtClean="0">
                                  <a:latin typeface="Cambria Math" panose="02040503050406030204" pitchFamily="18" charset="0"/>
                                </a:rPr>
                                <m:t>5</m:t>
                              </m:r>
                              <m:r>
                                <a:rPr lang="en-US" sz="3200" b="0" i="1" smtClean="0">
                                  <a:latin typeface="Cambria Math" panose="02040503050406030204" pitchFamily="18" charset="0"/>
                                </a:rPr>
                                <m:t>𝑎</m:t>
                              </m:r>
                            </m:e>
                            <m:sup>
                              <m:r>
                                <a:rPr lang="en-US" sz="3200" b="0" i="1" smtClean="0">
                                  <a:latin typeface="Cambria Math" panose="02040503050406030204" pitchFamily="18" charset="0"/>
                                </a:rPr>
                                <m:t>4</m:t>
                              </m:r>
                            </m:sup>
                          </m:sSup>
                        </m:e>
                      </m:d>
                    </m:oMath>
                  </m:oMathPara>
                </a14:m>
                <a:endParaRPr lang="en-US" sz="3200" dirty="0"/>
              </a:p>
            </p:txBody>
          </p:sp>
        </mc:Choice>
        <mc:Fallback xmlns="">
          <p:sp>
            <p:nvSpPr>
              <p:cNvPr id="2" name="TextBox 1"/>
              <p:cNvSpPr txBox="1">
                <a:spLocks noRot="1" noChangeAspect="1" noMove="1" noResize="1" noEditPoints="1" noAdjustHandles="1" noChangeArrowheads="1" noChangeShapeType="1" noTextEdit="1"/>
              </p:cNvSpPr>
              <p:nvPr/>
            </p:nvSpPr>
            <p:spPr>
              <a:xfrm>
                <a:off x="685800" y="2514600"/>
                <a:ext cx="7696200" cy="1077218"/>
              </a:xfrm>
              <a:prstGeom prst="rect">
                <a:avLst/>
              </a:prstGeom>
              <a:blipFill rotWithShape="0">
                <a:blip r:embed="rId5" cstate="print"/>
                <a:stretch>
                  <a:fillRect t="-7386"/>
                </a:stretch>
              </a:blipFill>
            </p:spPr>
            <p:txBody>
              <a:bodyPr/>
              <a:lstStyle/>
              <a:p>
                <a:r>
                  <a:rPr lang="en-US">
                    <a:noFill/>
                  </a:rPr>
                  <a:t> </a:t>
                </a:r>
              </a:p>
            </p:txBody>
          </p:sp>
        </mc:Fallback>
      </mc:AlternateContent>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4581"/>
                                        </p:tgtEl>
                                        <p:attrNameLst>
                                          <p:attrName>style.visibility</p:attrName>
                                        </p:attrNameLst>
                                      </p:cBhvr>
                                      <p:to>
                                        <p:strVal val="visible"/>
                                      </p:to>
                                    </p:set>
                                    <p:animEffect transition="in" filter="blinds(horizontal)">
                                      <p:cBhvr>
                                        <p:cTn id="7" dur="500"/>
                                        <p:tgtEl>
                                          <p:spTgt spid="24581"/>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1" grpId="0" animBg="1"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685800" y="609600"/>
            <a:ext cx="7848600" cy="685800"/>
          </a:xfrm>
          <a:solidFill>
            <a:srgbClr val="9797DD"/>
          </a:solidFill>
          <a:ln w="38100">
            <a:solidFill>
              <a:srgbClr val="333399"/>
            </a:solidFill>
            <a:miter lim="800000"/>
            <a:headEnd/>
            <a:tailEnd/>
          </a:ln>
        </p:spPr>
        <p:txBody>
          <a:bodyPr/>
          <a:lstStyle/>
          <a:p>
            <a:pPr eaLnBrk="1" hangingPunct="1"/>
            <a:r>
              <a:rPr lang="en-US" altLang="en-US" sz="4800" b="1" dirty="0" smtClean="0"/>
              <a:t>300</a:t>
            </a:r>
            <a:r>
              <a:rPr lang="en-US" altLang="en-US" sz="4800" b="1" dirty="0" smtClean="0">
                <a:solidFill>
                  <a:srgbClr val="9797DD"/>
                </a:solidFill>
              </a:rPr>
              <a:t>….</a:t>
            </a:r>
            <a:endParaRPr lang="en-US" altLang="en-US" sz="4800" b="1" dirty="0">
              <a:solidFill>
                <a:srgbClr val="9797DD"/>
              </a:solidFill>
            </a:endParaRPr>
          </a:p>
        </p:txBody>
      </p:sp>
      <p:sp>
        <p:nvSpPr>
          <p:cNvPr id="50179" name="Rectangle 3" title="Formula"/>
          <p:cNvSpPr>
            <a:spLocks noGrp="1" noChangeArrowheads="1"/>
          </p:cNvSpPr>
          <p:nvPr>
            <p:ph type="body" sz="half" idx="1"/>
          </p:nvPr>
        </p:nvSpPr>
        <p:spPr>
          <a:xfrm>
            <a:off x="685800" y="1524000"/>
            <a:ext cx="7848600" cy="3657600"/>
          </a:xfrm>
          <a:solidFill>
            <a:srgbClr val="EAEAEA"/>
          </a:solidFill>
          <a:ln w="38100">
            <a:solidFill>
              <a:srgbClr val="333399"/>
            </a:solidFill>
            <a:miter lim="800000"/>
            <a:headEnd/>
            <a:tailEnd/>
          </a:ln>
        </p:spPr>
        <p:txBody>
          <a:bodyPr/>
          <a:lstStyle/>
          <a:p>
            <a:pPr algn="ctr" eaLnBrk="1" hangingPunct="1">
              <a:buFontTx/>
              <a:buNone/>
            </a:pPr>
            <a:endParaRPr lang="en-US" altLang="en-US" sz="3600" b="1"/>
          </a:p>
          <a:p>
            <a:pPr algn="ctr" eaLnBrk="1" hangingPunct="1">
              <a:buFontTx/>
              <a:buNone/>
            </a:pPr>
            <a:endParaRPr lang="en-US" altLang="en-US" sz="3600" b="1"/>
          </a:p>
          <a:p>
            <a:pPr algn="ctr" eaLnBrk="1" hangingPunct="1">
              <a:buFontTx/>
              <a:buNone/>
            </a:pPr>
            <a:endParaRPr lang="en-US" altLang="en-US" sz="3600" b="1"/>
          </a:p>
          <a:p>
            <a:pPr algn="ctr" eaLnBrk="1" hangingPunct="1">
              <a:buFontTx/>
              <a:buNone/>
            </a:pPr>
            <a:endParaRPr lang="en-US" altLang="en-US" sz="3600" b="1"/>
          </a:p>
        </p:txBody>
      </p:sp>
      <p:sp>
        <p:nvSpPr>
          <p:cNvPr id="25605" name="Text Box 5"/>
          <p:cNvSpPr txBox="1">
            <a:spLocks noChangeArrowheads="1"/>
          </p:cNvSpPr>
          <p:nvPr/>
        </p:nvSpPr>
        <p:spPr bwMode="auto">
          <a:xfrm>
            <a:off x="685800" y="5410200"/>
            <a:ext cx="7162800" cy="914400"/>
          </a:xfrm>
          <a:prstGeom prst="rect">
            <a:avLst/>
          </a:prstGeom>
          <a:solidFill>
            <a:srgbClr val="C0C0C0"/>
          </a:solidFill>
          <a:ln w="38100">
            <a:solidFill>
              <a:srgbClr val="3333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50000"/>
              </a:spcBef>
              <a:defRPr/>
            </a:pPr>
            <a:r>
              <a:rPr lang="en-US" altLang="en-US" sz="3200" b="1" dirty="0"/>
              <a:t>Answer: </a:t>
            </a:r>
            <a:r>
              <a:rPr lang="en-US" altLang="en-US" sz="3200" b="1" i="1" dirty="0"/>
              <a:t>5, 2</a:t>
            </a:r>
            <a:r>
              <a:rPr lang="en-US" altLang="en-US" sz="3200" b="1" dirty="0"/>
              <a:t>  </a:t>
            </a:r>
            <a:endParaRPr lang="en-US" altLang="en-US" sz="2800" dirty="0">
              <a:effectLst>
                <a:outerShdw blurRad="38100" dist="38100" dir="2700000" algn="tl">
                  <a:srgbClr val="FFFFFF"/>
                </a:outerShdw>
              </a:effectLst>
            </a:endParaRPr>
          </a:p>
        </p:txBody>
      </p:sp>
      <p:grpSp>
        <p:nvGrpSpPr>
          <p:cNvPr id="50181" name="Group 8" title="Arrow"/>
          <p:cNvGrpSpPr>
            <a:grpSpLocks/>
          </p:cNvGrpSpPr>
          <p:nvPr/>
        </p:nvGrpSpPr>
        <p:grpSpPr bwMode="auto">
          <a:xfrm>
            <a:off x="8153400" y="5410200"/>
            <a:ext cx="685800" cy="838200"/>
            <a:chOff x="5088" y="3504"/>
            <a:chExt cx="432" cy="528"/>
          </a:xfrm>
        </p:grpSpPr>
        <p:sp>
          <p:nvSpPr>
            <p:cNvPr id="50182" name="Rectangle 9">
              <a:hlinkClick r:id="rId3" action="ppaction://hlinksldjump"/>
            </p:cNvPr>
            <p:cNvSpPr>
              <a:spLocks noChangeArrowheads="1"/>
            </p:cNvSpPr>
            <p:nvPr/>
          </p:nvSpPr>
          <p:spPr bwMode="auto">
            <a:xfrm>
              <a:off x="5088" y="3504"/>
              <a:ext cx="432" cy="528"/>
            </a:xfrm>
            <a:prstGeom prst="rect">
              <a:avLst/>
            </a:prstGeom>
            <a:solidFill>
              <a:srgbClr val="7B7BD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50183" name="AutoShape 10">
              <a:hlinkClick r:id="rId3" action="ppaction://hlinksldjump"/>
            </p:cNvPr>
            <p:cNvSpPr>
              <a:spLocks noChangeArrowheads="1"/>
            </p:cNvSpPr>
            <p:nvPr/>
          </p:nvSpPr>
          <p:spPr bwMode="auto">
            <a:xfrm rot="10800000">
              <a:off x="5136" y="3552"/>
              <a:ext cx="336" cy="336"/>
            </a:xfrm>
            <a:custGeom>
              <a:avLst/>
              <a:gdLst>
                <a:gd name="T0" fmla="*/ 2 w 21600"/>
                <a:gd name="T1" fmla="*/ 0 h 21600"/>
                <a:gd name="T2" fmla="*/ 1 w 21600"/>
                <a:gd name="T3" fmla="*/ 3 h 21600"/>
                <a:gd name="T4" fmla="*/ 2 w 21600"/>
                <a:gd name="T5" fmla="*/ 1 h 21600"/>
                <a:gd name="T6" fmla="*/ 6 w 21600"/>
                <a:gd name="T7" fmla="*/ 3 h 21600"/>
                <a:gd name="T8" fmla="*/ 5 w 21600"/>
                <a:gd name="T9" fmla="*/ 4 h 21600"/>
                <a:gd name="T10" fmla="*/ 3 w 21600"/>
                <a:gd name="T11" fmla="*/ 3 h 21600"/>
                <a:gd name="T12" fmla="*/ 0 60000 65536"/>
                <a:gd name="T13" fmla="*/ 0 60000 65536"/>
                <a:gd name="T14" fmla="*/ 0 60000 65536"/>
                <a:gd name="T15" fmla="*/ 0 60000 65536"/>
                <a:gd name="T16" fmla="*/ 0 60000 65536"/>
                <a:gd name="T17" fmla="*/ 0 60000 65536"/>
                <a:gd name="T18" fmla="*/ 3150 w 21600"/>
                <a:gd name="T19" fmla="*/ 3150 h 21600"/>
                <a:gd name="T20" fmla="*/ 18450 w 21600"/>
                <a:gd name="T21" fmla="*/ 1845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200" y="10800"/>
                  </a:moveTo>
                  <a:cubicBezTo>
                    <a:pt x="16200" y="7817"/>
                    <a:pt x="13782" y="5400"/>
                    <a:pt x="10800" y="5400"/>
                  </a:cubicBezTo>
                  <a:cubicBezTo>
                    <a:pt x="7817" y="5400"/>
                    <a:pt x="5400" y="7817"/>
                    <a:pt x="5400" y="10800"/>
                  </a:cubicBezTo>
                  <a:cubicBezTo>
                    <a:pt x="5400" y="11438"/>
                    <a:pt x="5513" y="12071"/>
                    <a:pt x="5734" y="12669"/>
                  </a:cubicBezTo>
                  <a:lnTo>
                    <a:pt x="668" y="14539"/>
                  </a:lnTo>
                  <a:cubicBezTo>
                    <a:pt x="226" y="13342"/>
                    <a:pt x="0" y="12076"/>
                    <a:pt x="0" y="10800"/>
                  </a:cubicBezTo>
                  <a:cubicBezTo>
                    <a:pt x="0" y="4835"/>
                    <a:pt x="4835" y="0"/>
                    <a:pt x="10800" y="0"/>
                  </a:cubicBezTo>
                  <a:cubicBezTo>
                    <a:pt x="16764" y="0"/>
                    <a:pt x="21600" y="4835"/>
                    <a:pt x="21600" y="10799"/>
                  </a:cubicBezTo>
                  <a:lnTo>
                    <a:pt x="21600" y="10800"/>
                  </a:lnTo>
                  <a:lnTo>
                    <a:pt x="24300" y="10800"/>
                  </a:lnTo>
                  <a:lnTo>
                    <a:pt x="18900" y="16200"/>
                  </a:lnTo>
                  <a:lnTo>
                    <a:pt x="13500" y="10800"/>
                  </a:lnTo>
                  <a:lnTo>
                    <a:pt x="16200" y="10800"/>
                  </a:lnTo>
                  <a:close/>
                </a:path>
              </a:pathLst>
            </a:cu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mc:AlternateContent xmlns:mc="http://schemas.openxmlformats.org/markup-compatibility/2006" xmlns:a14="http://schemas.microsoft.com/office/drawing/2010/main">
        <mc:Choice Requires="a14">
          <p:sp>
            <p:nvSpPr>
              <p:cNvPr id="2" name="TextBox 1"/>
              <p:cNvSpPr txBox="1"/>
              <p:nvPr/>
            </p:nvSpPr>
            <p:spPr>
              <a:xfrm>
                <a:off x="990600" y="1676400"/>
                <a:ext cx="7315200" cy="2065374"/>
              </a:xfrm>
              <a:prstGeom prst="rect">
                <a:avLst/>
              </a:prstGeom>
              <a:noFill/>
            </p:spPr>
            <p:txBody>
              <a:bodyPr wrap="square" rtlCol="0">
                <a:spAutoFit/>
              </a:bodyPr>
              <a:lstStyle/>
              <a:p>
                <a:pPr algn="ctr"/>
                <a:r>
                  <a:rPr lang="en-US" sz="3200" dirty="0"/>
                  <a:t>Determine the missing exponents for </a:t>
                </a:r>
                <a:r>
                  <a:rPr lang="en-US" sz="3200" i="1" dirty="0"/>
                  <a:t>m</a:t>
                </a:r>
                <a:r>
                  <a:rPr lang="en-US" sz="3200" dirty="0"/>
                  <a:t> and </a:t>
                </a:r>
                <a:r>
                  <a:rPr lang="en-US" sz="3200" i="1" dirty="0"/>
                  <a:t>n</a:t>
                </a:r>
                <a:endParaRPr lang="en-US" sz="3200" dirty="0"/>
              </a:p>
              <a:p>
                <a:pPr algn="ctr"/>
                <a14:m>
                  <m:oMathPara xmlns:m="http://schemas.openxmlformats.org/officeDocument/2006/math">
                    <m:oMathParaPr>
                      <m:jc m:val="centerGroup"/>
                    </m:oMathParaPr>
                    <m:oMath xmlns:m="http://schemas.openxmlformats.org/officeDocument/2006/math">
                      <m:f>
                        <m:fPr>
                          <m:ctrlPr>
                            <a:rPr lang="en-US" sz="3200" i="1" smtClean="0">
                              <a:latin typeface="Cambria Math" panose="02040503050406030204" pitchFamily="18" charset="0"/>
                            </a:rPr>
                          </m:ctrlPr>
                        </m:fPr>
                        <m:num>
                          <m:r>
                            <a:rPr lang="en-US" sz="3200" b="0" i="1" smtClean="0">
                              <a:latin typeface="Cambria Math" panose="02040503050406030204" pitchFamily="18" charset="0"/>
                            </a:rPr>
                            <m:t>25</m:t>
                          </m:r>
                          <m:sSup>
                            <m:sSupPr>
                              <m:ctrlPr>
                                <a:rPr lang="en-US" sz="3200" b="0" i="1" smtClean="0">
                                  <a:latin typeface="Cambria Math" panose="02040503050406030204" pitchFamily="18" charset="0"/>
                                </a:rPr>
                              </m:ctrlPr>
                            </m:sSupPr>
                            <m:e>
                              <m:r>
                                <a:rPr lang="en-US" sz="3200" b="0" i="1" smtClean="0">
                                  <a:latin typeface="Cambria Math" panose="02040503050406030204" pitchFamily="18" charset="0"/>
                                </a:rPr>
                                <m:t>𝑚</m:t>
                              </m:r>
                            </m:e>
                            <m:sup>
                              <m:r>
                                <a:rPr lang="en-US" sz="3200" b="0" i="1" smtClean="0">
                                  <a:latin typeface="Cambria Math" panose="02040503050406030204" pitchFamily="18" charset="0"/>
                                </a:rPr>
                                <m:t>2</m:t>
                              </m:r>
                            </m:sup>
                          </m:sSup>
                          <m:sSup>
                            <m:sSupPr>
                              <m:ctrlPr>
                                <a:rPr lang="en-US" sz="3200" b="0" i="1" smtClean="0">
                                  <a:latin typeface="Cambria Math" panose="02040503050406030204" pitchFamily="18" charset="0"/>
                                </a:rPr>
                              </m:ctrlPr>
                            </m:sSupPr>
                            <m:e>
                              <m:r>
                                <a:rPr lang="en-US" sz="3200" b="0" i="1" smtClean="0">
                                  <a:latin typeface="Cambria Math" panose="02040503050406030204" pitchFamily="18" charset="0"/>
                                </a:rPr>
                                <m:t>𝑛</m:t>
                              </m:r>
                            </m:e>
                            <m:sup>
                              <m:r>
                                <a:rPr lang="en-US" sz="3200" b="0" i="1" smtClean="0">
                                  <a:latin typeface="Cambria Math" panose="02040503050406030204" pitchFamily="18" charset="0"/>
                                </a:rPr>
                                <m:t>3</m:t>
                              </m:r>
                            </m:sup>
                          </m:sSup>
                        </m:num>
                        <m:den>
                          <m:r>
                            <a:rPr lang="en-US" sz="3200" b="0" i="1" smtClean="0">
                              <a:latin typeface="Cambria Math" panose="02040503050406030204" pitchFamily="18" charset="0"/>
                            </a:rPr>
                            <m:t>5</m:t>
                          </m:r>
                          <m:sSup>
                            <m:sSupPr>
                              <m:ctrlPr>
                                <a:rPr lang="en-US" sz="3200" b="0" i="1" smtClean="0">
                                  <a:latin typeface="Cambria Math" panose="02040503050406030204" pitchFamily="18" charset="0"/>
                                </a:rPr>
                              </m:ctrlPr>
                            </m:sSupPr>
                            <m:e>
                              <m:r>
                                <a:rPr lang="en-US" sz="3200" b="0" i="1" smtClean="0">
                                  <a:latin typeface="Cambria Math" panose="02040503050406030204" pitchFamily="18" charset="0"/>
                                </a:rPr>
                                <m:t>𝑚</m:t>
                              </m:r>
                            </m:e>
                            <m:sup>
                              <m:r>
                                <a:rPr lang="en-US" sz="3200" b="0" i="1" smtClean="0">
                                  <a:latin typeface="Cambria Math" panose="02040503050406030204" pitchFamily="18" charset="0"/>
                                </a:rPr>
                                <m:t>?</m:t>
                              </m:r>
                            </m:sup>
                          </m:sSup>
                          <m:sSup>
                            <m:sSupPr>
                              <m:ctrlPr>
                                <a:rPr lang="en-US" sz="3200" b="0" i="1" smtClean="0">
                                  <a:latin typeface="Cambria Math" panose="02040503050406030204" pitchFamily="18" charset="0"/>
                                </a:rPr>
                              </m:ctrlPr>
                            </m:sSupPr>
                            <m:e>
                              <m:r>
                                <a:rPr lang="en-US" sz="3200" b="0" i="1" smtClean="0">
                                  <a:latin typeface="Cambria Math" panose="02040503050406030204" pitchFamily="18" charset="0"/>
                                </a:rPr>
                                <m:t>𝑛</m:t>
                              </m:r>
                            </m:e>
                            <m:sup>
                              <m:r>
                                <a:rPr lang="en-US" sz="3200" b="0" i="1" smtClean="0">
                                  <a:latin typeface="Cambria Math" panose="02040503050406030204" pitchFamily="18" charset="0"/>
                                </a:rPr>
                                <m:t>?</m:t>
                              </m:r>
                            </m:sup>
                          </m:sSup>
                        </m:den>
                      </m:f>
                      <m:r>
                        <a:rPr lang="en-US" sz="3200" b="0" i="1" smtClean="0">
                          <a:latin typeface="Cambria Math" panose="02040503050406030204" pitchFamily="18" charset="0"/>
                        </a:rPr>
                        <m:t>=5</m:t>
                      </m:r>
                      <m:sSup>
                        <m:sSupPr>
                          <m:ctrlPr>
                            <a:rPr lang="en-US" sz="3200" b="0" i="1" smtClean="0">
                              <a:latin typeface="Cambria Math" panose="02040503050406030204" pitchFamily="18" charset="0"/>
                            </a:rPr>
                          </m:ctrlPr>
                        </m:sSupPr>
                        <m:e>
                          <m:r>
                            <a:rPr lang="en-US" sz="3200" b="0" i="1" smtClean="0">
                              <a:latin typeface="Cambria Math" panose="02040503050406030204" pitchFamily="18" charset="0"/>
                            </a:rPr>
                            <m:t>𝑚</m:t>
                          </m:r>
                        </m:e>
                        <m:sup>
                          <m:r>
                            <a:rPr lang="en-US" sz="3200" b="0" i="1" smtClean="0">
                              <a:latin typeface="Cambria Math" panose="02040503050406030204" pitchFamily="18" charset="0"/>
                            </a:rPr>
                            <m:t>−3</m:t>
                          </m:r>
                        </m:sup>
                      </m:sSup>
                      <m:r>
                        <a:rPr lang="en-US" sz="3200" b="0" i="1" smtClean="0">
                          <a:latin typeface="Cambria Math" panose="02040503050406030204" pitchFamily="18" charset="0"/>
                        </a:rPr>
                        <m:t>𝑛</m:t>
                      </m:r>
                    </m:oMath>
                  </m:oMathPara>
                </a14:m>
                <a:endParaRPr lang="en-US" sz="3200" dirty="0"/>
              </a:p>
            </p:txBody>
          </p:sp>
        </mc:Choice>
        <mc:Fallback xmlns="">
          <p:sp>
            <p:nvSpPr>
              <p:cNvPr id="2" name="TextBox 1"/>
              <p:cNvSpPr txBox="1">
                <a:spLocks noRot="1" noChangeAspect="1" noMove="1" noResize="1" noEditPoints="1" noAdjustHandles="1" noChangeArrowheads="1" noChangeShapeType="1" noTextEdit="1"/>
              </p:cNvSpPr>
              <p:nvPr/>
            </p:nvSpPr>
            <p:spPr>
              <a:xfrm>
                <a:off x="990600" y="1676400"/>
                <a:ext cx="7315200" cy="2065374"/>
              </a:xfrm>
              <a:prstGeom prst="rect">
                <a:avLst/>
              </a:prstGeom>
              <a:blipFill rotWithShape="0">
                <a:blip r:embed="rId4" cstate="print"/>
                <a:stretch>
                  <a:fillRect l="-1667" t="-3835" r="-1500"/>
                </a:stretch>
              </a:blipFill>
            </p:spPr>
            <p:txBody>
              <a:bodyPr/>
              <a:lstStyle/>
              <a:p>
                <a:r>
                  <a:rPr lang="en-US">
                    <a:noFill/>
                  </a:rPr>
                  <a:t> </a:t>
                </a:r>
              </a:p>
            </p:txBody>
          </p:sp>
        </mc:Fallback>
      </mc:AlternateContent>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5605"/>
                                        </p:tgtEl>
                                        <p:attrNameLst>
                                          <p:attrName>style.visibility</p:attrName>
                                        </p:attrNameLst>
                                      </p:cBhvr>
                                      <p:to>
                                        <p:strVal val="visible"/>
                                      </p:to>
                                    </p:set>
                                    <p:animEffect transition="in" filter="blinds(horizontal)">
                                      <p:cBhvr>
                                        <p:cTn id="7" dur="500"/>
                                        <p:tgtEl>
                                          <p:spTgt spid="25605"/>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5" grpId="0" animBg="1"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685800" y="609600"/>
            <a:ext cx="7848600" cy="1143000"/>
          </a:xfrm>
          <a:solidFill>
            <a:srgbClr val="9797DD"/>
          </a:solidFill>
          <a:ln w="38100">
            <a:solidFill>
              <a:srgbClr val="333399"/>
            </a:solidFill>
            <a:miter lim="800000"/>
            <a:headEnd/>
            <a:tailEnd/>
          </a:ln>
        </p:spPr>
        <p:txBody>
          <a:bodyPr/>
          <a:lstStyle/>
          <a:p>
            <a:pPr eaLnBrk="1" hangingPunct="1"/>
            <a:r>
              <a:rPr lang="en-US" altLang="en-US" sz="4800" b="1" dirty="0" smtClean="0"/>
              <a:t>400</a:t>
            </a:r>
            <a:r>
              <a:rPr lang="en-US" altLang="en-US" sz="4800" b="1" dirty="0" smtClean="0">
                <a:solidFill>
                  <a:srgbClr val="9797DD"/>
                </a:solidFill>
              </a:rPr>
              <a:t>….</a:t>
            </a:r>
            <a:endParaRPr lang="en-US" altLang="en-US" sz="4800" b="1" dirty="0">
              <a:solidFill>
                <a:srgbClr val="9797DD"/>
              </a:solidFill>
            </a:endParaRPr>
          </a:p>
        </p:txBody>
      </p:sp>
      <p:sp>
        <p:nvSpPr>
          <p:cNvPr id="51203" name="Rectangle 3" title="Expression"/>
          <p:cNvSpPr>
            <a:spLocks noGrp="1" noChangeArrowheads="1"/>
          </p:cNvSpPr>
          <p:nvPr>
            <p:ph type="body" sz="half" idx="1"/>
          </p:nvPr>
        </p:nvSpPr>
        <p:spPr>
          <a:xfrm>
            <a:off x="685800" y="1905000"/>
            <a:ext cx="7848600" cy="3200400"/>
          </a:xfrm>
          <a:solidFill>
            <a:srgbClr val="EAEAEA"/>
          </a:solidFill>
          <a:ln w="38100">
            <a:solidFill>
              <a:srgbClr val="333399"/>
            </a:solidFill>
            <a:miter lim="800000"/>
            <a:headEnd/>
            <a:tailEnd/>
          </a:ln>
        </p:spPr>
        <p:txBody>
          <a:bodyPr/>
          <a:lstStyle/>
          <a:p>
            <a:pPr algn="ctr" eaLnBrk="1" hangingPunct="1">
              <a:buFontTx/>
              <a:buNone/>
            </a:pPr>
            <a:endParaRPr lang="en-US" altLang="en-US" sz="3600" b="1"/>
          </a:p>
          <a:p>
            <a:pPr algn="ctr" eaLnBrk="1" hangingPunct="1">
              <a:buFontTx/>
              <a:buNone/>
            </a:pPr>
            <a:endParaRPr lang="en-US" altLang="en-US" sz="3600" b="1"/>
          </a:p>
          <a:p>
            <a:pPr algn="ctr" eaLnBrk="1" hangingPunct="1">
              <a:buFontTx/>
              <a:buNone/>
            </a:pPr>
            <a:endParaRPr lang="en-US" altLang="en-US" sz="3600" b="1"/>
          </a:p>
          <a:p>
            <a:pPr algn="ctr" eaLnBrk="1" hangingPunct="1">
              <a:buFontTx/>
              <a:buNone/>
            </a:pPr>
            <a:endParaRPr lang="en-US" altLang="en-US" sz="3600" b="1"/>
          </a:p>
        </p:txBody>
      </p:sp>
      <mc:AlternateContent xmlns:mc="http://schemas.openxmlformats.org/markup-compatibility/2006" xmlns:a14="http://schemas.microsoft.com/office/drawing/2010/main">
        <mc:Choice Requires="a14">
          <p:sp>
            <p:nvSpPr>
              <p:cNvPr id="26629" name="Text Box 5"/>
              <p:cNvSpPr txBox="1">
                <a:spLocks noChangeArrowheads="1"/>
              </p:cNvSpPr>
              <p:nvPr/>
            </p:nvSpPr>
            <p:spPr bwMode="auto">
              <a:xfrm>
                <a:off x="685800" y="5410200"/>
                <a:ext cx="7162800" cy="914400"/>
              </a:xfrm>
              <a:prstGeom prst="rect">
                <a:avLst/>
              </a:prstGeom>
              <a:solidFill>
                <a:srgbClr val="C0C0C0"/>
              </a:solidFill>
              <a:ln w="38100">
                <a:solidFill>
                  <a:srgbClr val="333399"/>
                </a:solidFill>
                <a:miter lim="800000"/>
                <a:headEnd/>
                <a:tailEnd/>
              </a:ln>
              <a:effectLst/>
              <a:extLst>
                <a:ext uri="{AF507438-7753-43E0-B8FC-AC1667EBCBE1}">
                  <a14:hiddenEffects>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3600" b="1" dirty="0"/>
                  <a:t>Answer</a:t>
                </a:r>
                <a:r>
                  <a:rPr lang="en-US" altLang="en-US" b="1" dirty="0"/>
                  <a:t>: </a:t>
                </a:r>
                <a14:m>
                  <m:oMath xmlns:m="http://schemas.openxmlformats.org/officeDocument/2006/math">
                    <m:sSup>
                      <m:sSupPr>
                        <m:ctrlPr>
                          <a:rPr lang="en-US" altLang="en-US" b="1" i="1" smtClean="0">
                            <a:latin typeface="Cambria Math" panose="02040503050406030204" pitchFamily="18" charset="0"/>
                          </a:rPr>
                        </m:ctrlPr>
                      </m:sSupPr>
                      <m:e>
                        <m:r>
                          <a:rPr lang="en-US" altLang="en-US" b="1" i="1" smtClean="0">
                            <a:latin typeface="Cambria Math" panose="02040503050406030204" pitchFamily="18" charset="0"/>
                          </a:rPr>
                          <m:t>𝟐𝟓</m:t>
                        </m:r>
                      </m:e>
                      <m:sup>
                        <m:f>
                          <m:fPr>
                            <m:ctrlPr>
                              <a:rPr lang="en-US" altLang="en-US" b="1" i="1" smtClean="0">
                                <a:latin typeface="Cambria Math" panose="02040503050406030204" pitchFamily="18" charset="0"/>
                              </a:rPr>
                            </m:ctrlPr>
                          </m:fPr>
                          <m:num>
                            <m:r>
                              <a:rPr lang="en-US" altLang="en-US" b="1" i="1" smtClean="0">
                                <a:latin typeface="Cambria Math" panose="02040503050406030204" pitchFamily="18" charset="0"/>
                              </a:rPr>
                              <m:t>𝟏</m:t>
                            </m:r>
                          </m:num>
                          <m:den>
                            <m:r>
                              <a:rPr lang="en-US" altLang="en-US" b="1" i="1" smtClean="0">
                                <a:latin typeface="Cambria Math" panose="02040503050406030204" pitchFamily="18" charset="0"/>
                              </a:rPr>
                              <m:t>𝟐</m:t>
                            </m:r>
                          </m:den>
                        </m:f>
                      </m:sup>
                    </m:sSup>
                  </m:oMath>
                </a14:m>
                <a:r>
                  <a:rPr lang="en-US" altLang="en-US" b="1" dirty="0"/>
                  <a:t> </a:t>
                </a:r>
                <a:endParaRPr lang="en-US" altLang="en-US" sz="2400" b="1" dirty="0"/>
              </a:p>
            </p:txBody>
          </p:sp>
        </mc:Choice>
        <mc:Fallback xmlns="">
          <p:sp>
            <p:nvSpPr>
              <p:cNvPr id="26629" name="Text Box 5"/>
              <p:cNvSpPr txBox="1">
                <a:spLocks noRot="1" noChangeAspect="1" noMove="1" noResize="1" noEditPoints="1" noAdjustHandles="1" noChangeArrowheads="1" noChangeShapeType="1" noTextEdit="1"/>
              </p:cNvSpPr>
              <p:nvPr/>
            </p:nvSpPr>
            <p:spPr bwMode="auto">
              <a:xfrm>
                <a:off x="685800" y="5410200"/>
                <a:ext cx="7162800" cy="914400"/>
              </a:xfrm>
              <a:prstGeom prst="rect">
                <a:avLst/>
              </a:prstGeom>
              <a:blipFill rotWithShape="0">
                <a:blip r:embed="rId3" cstate="print"/>
                <a:stretch>
                  <a:fillRect l="-2371" b="-7692"/>
                </a:stretch>
              </a:blipFill>
              <a:ln w="38100">
                <a:solidFill>
                  <a:srgbClr val="333399"/>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r>
                  <a:rPr lang="en-US">
                    <a:noFill/>
                  </a:rPr>
                  <a:t> </a:t>
                </a:r>
              </a:p>
            </p:txBody>
          </p:sp>
        </mc:Fallback>
      </mc:AlternateContent>
      <p:grpSp>
        <p:nvGrpSpPr>
          <p:cNvPr id="51205" name="Group 9" title="Arrow"/>
          <p:cNvGrpSpPr>
            <a:grpSpLocks/>
          </p:cNvGrpSpPr>
          <p:nvPr/>
        </p:nvGrpSpPr>
        <p:grpSpPr bwMode="auto">
          <a:xfrm>
            <a:off x="8153400" y="5410200"/>
            <a:ext cx="685800" cy="838200"/>
            <a:chOff x="5088" y="3504"/>
            <a:chExt cx="432" cy="528"/>
          </a:xfrm>
        </p:grpSpPr>
        <p:sp>
          <p:nvSpPr>
            <p:cNvPr id="51206" name="Rectangle 10">
              <a:hlinkClick r:id="rId4" action="ppaction://hlinksldjump"/>
            </p:cNvPr>
            <p:cNvSpPr>
              <a:spLocks noChangeArrowheads="1"/>
            </p:cNvSpPr>
            <p:nvPr/>
          </p:nvSpPr>
          <p:spPr bwMode="auto">
            <a:xfrm>
              <a:off x="5088" y="3504"/>
              <a:ext cx="432" cy="528"/>
            </a:xfrm>
            <a:prstGeom prst="rect">
              <a:avLst/>
            </a:prstGeom>
            <a:solidFill>
              <a:srgbClr val="7B7BD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51207" name="AutoShape 11">
              <a:hlinkClick r:id="rId4" action="ppaction://hlinksldjump"/>
            </p:cNvPr>
            <p:cNvSpPr>
              <a:spLocks noChangeArrowheads="1"/>
            </p:cNvSpPr>
            <p:nvPr/>
          </p:nvSpPr>
          <p:spPr bwMode="auto">
            <a:xfrm rot="10800000">
              <a:off x="5136" y="3552"/>
              <a:ext cx="336" cy="336"/>
            </a:xfrm>
            <a:custGeom>
              <a:avLst/>
              <a:gdLst>
                <a:gd name="T0" fmla="*/ 2 w 21600"/>
                <a:gd name="T1" fmla="*/ 0 h 21600"/>
                <a:gd name="T2" fmla="*/ 1 w 21600"/>
                <a:gd name="T3" fmla="*/ 3 h 21600"/>
                <a:gd name="T4" fmla="*/ 2 w 21600"/>
                <a:gd name="T5" fmla="*/ 1 h 21600"/>
                <a:gd name="T6" fmla="*/ 6 w 21600"/>
                <a:gd name="T7" fmla="*/ 3 h 21600"/>
                <a:gd name="T8" fmla="*/ 5 w 21600"/>
                <a:gd name="T9" fmla="*/ 4 h 21600"/>
                <a:gd name="T10" fmla="*/ 3 w 21600"/>
                <a:gd name="T11" fmla="*/ 3 h 21600"/>
                <a:gd name="T12" fmla="*/ 0 60000 65536"/>
                <a:gd name="T13" fmla="*/ 0 60000 65536"/>
                <a:gd name="T14" fmla="*/ 0 60000 65536"/>
                <a:gd name="T15" fmla="*/ 0 60000 65536"/>
                <a:gd name="T16" fmla="*/ 0 60000 65536"/>
                <a:gd name="T17" fmla="*/ 0 60000 65536"/>
                <a:gd name="T18" fmla="*/ 3150 w 21600"/>
                <a:gd name="T19" fmla="*/ 3150 h 21600"/>
                <a:gd name="T20" fmla="*/ 18450 w 21600"/>
                <a:gd name="T21" fmla="*/ 1845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200" y="10800"/>
                  </a:moveTo>
                  <a:cubicBezTo>
                    <a:pt x="16200" y="7817"/>
                    <a:pt x="13782" y="5400"/>
                    <a:pt x="10800" y="5400"/>
                  </a:cubicBezTo>
                  <a:cubicBezTo>
                    <a:pt x="7817" y="5400"/>
                    <a:pt x="5400" y="7817"/>
                    <a:pt x="5400" y="10800"/>
                  </a:cubicBezTo>
                  <a:cubicBezTo>
                    <a:pt x="5400" y="11438"/>
                    <a:pt x="5513" y="12071"/>
                    <a:pt x="5734" y="12669"/>
                  </a:cubicBezTo>
                  <a:lnTo>
                    <a:pt x="668" y="14539"/>
                  </a:lnTo>
                  <a:cubicBezTo>
                    <a:pt x="226" y="13342"/>
                    <a:pt x="0" y="12076"/>
                    <a:pt x="0" y="10800"/>
                  </a:cubicBezTo>
                  <a:cubicBezTo>
                    <a:pt x="0" y="4835"/>
                    <a:pt x="4835" y="0"/>
                    <a:pt x="10800" y="0"/>
                  </a:cubicBezTo>
                  <a:cubicBezTo>
                    <a:pt x="16764" y="0"/>
                    <a:pt x="21600" y="4835"/>
                    <a:pt x="21600" y="10799"/>
                  </a:cubicBezTo>
                  <a:lnTo>
                    <a:pt x="21600" y="10800"/>
                  </a:lnTo>
                  <a:lnTo>
                    <a:pt x="24300" y="10800"/>
                  </a:lnTo>
                  <a:lnTo>
                    <a:pt x="18900" y="16200"/>
                  </a:lnTo>
                  <a:lnTo>
                    <a:pt x="13500" y="10800"/>
                  </a:lnTo>
                  <a:lnTo>
                    <a:pt x="16200" y="10800"/>
                  </a:lnTo>
                  <a:close/>
                </a:path>
              </a:pathLst>
            </a:cu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mc:AlternateContent xmlns:mc="http://schemas.openxmlformats.org/markup-compatibility/2006" xmlns:a14="http://schemas.microsoft.com/office/drawing/2010/main">
        <mc:Choice Requires="a14">
          <p:sp>
            <p:nvSpPr>
              <p:cNvPr id="2" name="TextBox 1"/>
              <p:cNvSpPr txBox="1"/>
              <p:nvPr/>
            </p:nvSpPr>
            <p:spPr>
              <a:xfrm>
                <a:off x="914400" y="2057400"/>
                <a:ext cx="7239000" cy="1750223"/>
              </a:xfrm>
              <a:prstGeom prst="rect">
                <a:avLst/>
              </a:prstGeom>
              <a:noFill/>
            </p:spPr>
            <p:txBody>
              <a:bodyPr wrap="square" rtlCol="0">
                <a:spAutoFit/>
              </a:bodyPr>
              <a:lstStyle/>
              <a:p>
                <a:pPr algn="ctr"/>
                <a:r>
                  <a:rPr lang="en-US" sz="3200" dirty="0"/>
                  <a:t>Convert </a:t>
                </a:r>
                <a14:m>
                  <m:oMath xmlns:m="http://schemas.openxmlformats.org/officeDocument/2006/math">
                    <m:sSup>
                      <m:sSupPr>
                        <m:ctrlPr>
                          <a:rPr lang="en-US" sz="3200" i="1" smtClean="0">
                            <a:latin typeface="Cambria Math" panose="02040503050406030204" pitchFamily="18" charset="0"/>
                          </a:rPr>
                        </m:ctrlPr>
                      </m:sSupPr>
                      <m:e>
                        <m:r>
                          <a:rPr lang="en-US" sz="3200" b="0" i="1" smtClean="0">
                            <a:latin typeface="Cambria Math" panose="02040503050406030204" pitchFamily="18" charset="0"/>
                          </a:rPr>
                          <m:t>5</m:t>
                        </m:r>
                      </m:e>
                      <m:sup>
                        <m:f>
                          <m:fPr>
                            <m:ctrlPr>
                              <a:rPr lang="en-US" sz="3200" i="1" smtClean="0">
                                <a:latin typeface="Cambria Math" panose="02040503050406030204" pitchFamily="18" charset="0"/>
                              </a:rPr>
                            </m:ctrlPr>
                          </m:fPr>
                          <m:num>
                            <m:r>
                              <a:rPr lang="en-US" sz="3200" b="0" i="1" smtClean="0">
                                <a:latin typeface="Cambria Math" panose="02040503050406030204" pitchFamily="18" charset="0"/>
                              </a:rPr>
                              <m:t>1</m:t>
                            </m:r>
                          </m:num>
                          <m:den>
                            <m:r>
                              <a:rPr lang="en-US" sz="3200" b="0" i="1" smtClean="0">
                                <a:latin typeface="Cambria Math" panose="02040503050406030204" pitchFamily="18" charset="0"/>
                              </a:rPr>
                              <m:t>2</m:t>
                            </m:r>
                          </m:den>
                        </m:f>
                      </m:sup>
                    </m:sSup>
                    <m:r>
                      <a:rPr lang="en-US" sz="3200" i="1" smtClean="0">
                        <a:latin typeface="Cambria Math" panose="02040503050406030204" pitchFamily="18" charset="0"/>
                        <a:ea typeface="Cambria Math" panose="02040503050406030204" pitchFamily="18" charset="0"/>
                      </a:rPr>
                      <m:t>∙</m:t>
                    </m:r>
                    <m:sSup>
                      <m:sSupPr>
                        <m:ctrlPr>
                          <a:rPr lang="en-US" sz="3200" i="1" smtClean="0">
                            <a:latin typeface="Cambria Math" panose="02040503050406030204" pitchFamily="18" charset="0"/>
                            <a:ea typeface="Cambria Math" panose="02040503050406030204" pitchFamily="18" charset="0"/>
                          </a:rPr>
                        </m:ctrlPr>
                      </m:sSupPr>
                      <m:e>
                        <m:r>
                          <a:rPr lang="en-US" sz="3200" b="0" i="1" smtClean="0">
                            <a:latin typeface="Cambria Math" panose="02040503050406030204" pitchFamily="18" charset="0"/>
                            <a:ea typeface="Cambria Math" panose="02040503050406030204" pitchFamily="18" charset="0"/>
                          </a:rPr>
                          <m:t>5</m:t>
                        </m:r>
                      </m:e>
                      <m:sup>
                        <m:f>
                          <m:fPr>
                            <m:ctrlPr>
                              <a:rPr lang="en-US" sz="3200" i="1" smtClean="0">
                                <a:latin typeface="Cambria Math" panose="02040503050406030204" pitchFamily="18" charset="0"/>
                                <a:ea typeface="Cambria Math" panose="02040503050406030204" pitchFamily="18" charset="0"/>
                              </a:rPr>
                            </m:ctrlPr>
                          </m:fPr>
                          <m:num>
                            <m:r>
                              <a:rPr lang="en-US" sz="3200" b="0" i="1" smtClean="0">
                                <a:latin typeface="Cambria Math" panose="02040503050406030204" pitchFamily="18" charset="0"/>
                                <a:ea typeface="Cambria Math" panose="02040503050406030204" pitchFamily="18" charset="0"/>
                              </a:rPr>
                              <m:t>1</m:t>
                            </m:r>
                          </m:num>
                          <m:den>
                            <m:r>
                              <a:rPr lang="en-US" sz="3200" b="0" i="1" smtClean="0">
                                <a:latin typeface="Cambria Math" panose="02040503050406030204" pitchFamily="18" charset="0"/>
                                <a:ea typeface="Cambria Math" panose="02040503050406030204" pitchFamily="18" charset="0"/>
                              </a:rPr>
                              <m:t>2</m:t>
                            </m:r>
                          </m:den>
                        </m:f>
                      </m:sup>
                    </m:sSup>
                  </m:oMath>
                </a14:m>
                <a:r>
                  <a:rPr lang="en-US" sz="3200" dirty="0"/>
                  <a:t> to an expression with a different base and a single fractional exponent.</a:t>
                </a:r>
              </a:p>
            </p:txBody>
          </p:sp>
        </mc:Choice>
        <mc:Fallback xmlns="">
          <p:sp>
            <p:nvSpPr>
              <p:cNvPr id="2" name="TextBox 1"/>
              <p:cNvSpPr txBox="1">
                <a:spLocks noRot="1" noChangeAspect="1" noMove="1" noResize="1" noEditPoints="1" noAdjustHandles="1" noChangeArrowheads="1" noChangeShapeType="1" noTextEdit="1"/>
              </p:cNvSpPr>
              <p:nvPr/>
            </p:nvSpPr>
            <p:spPr>
              <a:xfrm>
                <a:off x="914400" y="2057400"/>
                <a:ext cx="7239000" cy="1750223"/>
              </a:xfrm>
              <a:prstGeom prst="rect">
                <a:avLst/>
              </a:prstGeom>
              <a:blipFill rotWithShape="0">
                <a:blip r:embed="rId5"/>
                <a:stretch>
                  <a:fillRect l="-842" r="-2273" b="-10105"/>
                </a:stretch>
              </a:blipFill>
            </p:spPr>
            <p:txBody>
              <a:bodyPr/>
              <a:lstStyle/>
              <a:p>
                <a:r>
                  <a:rPr lang="en-US">
                    <a:noFill/>
                  </a:rPr>
                  <a:t> </a:t>
                </a:r>
              </a:p>
            </p:txBody>
          </p:sp>
        </mc:Fallback>
      </mc:AlternateContent>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6629"/>
                                        </p:tgtEl>
                                        <p:attrNameLst>
                                          <p:attrName>style.visibility</p:attrName>
                                        </p:attrNameLst>
                                      </p:cBhvr>
                                      <p:to>
                                        <p:strVal val="visible"/>
                                      </p:to>
                                    </p:set>
                                    <p:animEffect transition="in" filter="blinds(horizontal)">
                                      <p:cBhvr>
                                        <p:cTn id="7" dur="500"/>
                                        <p:tgtEl>
                                          <p:spTgt spid="26629"/>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9" grpId="0" animBg="1"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7650" name="Text Box 2"/>
              <p:cNvSpPr txBox="1">
                <a:spLocks noChangeArrowheads="1"/>
              </p:cNvSpPr>
              <p:nvPr/>
            </p:nvSpPr>
            <p:spPr bwMode="auto">
              <a:xfrm>
                <a:off x="685800" y="5410200"/>
                <a:ext cx="7162800" cy="914400"/>
              </a:xfrm>
              <a:prstGeom prst="rect">
                <a:avLst/>
              </a:prstGeom>
              <a:solidFill>
                <a:srgbClr val="C0C0C0"/>
              </a:solidFill>
              <a:ln w="38100">
                <a:solidFill>
                  <a:srgbClr val="333399"/>
                </a:solidFill>
                <a:miter lim="800000"/>
                <a:headEnd/>
                <a:tailEnd/>
              </a:ln>
              <a:effectLst/>
              <a:extLst>
                <a:ext uri="{AF507438-7753-43E0-B8FC-AC1667EBCBE1}">
                  <a14:hiddenEffects>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3600" b="1" dirty="0"/>
                  <a:t>Answer: </a:t>
                </a:r>
                <a14:m>
                  <m:oMath xmlns:m="http://schemas.openxmlformats.org/officeDocument/2006/math">
                    <m:r>
                      <a:rPr lang="en-US" altLang="en-US" sz="3600" b="1" i="1" smtClean="0">
                        <a:latin typeface="Cambria Math" panose="02040503050406030204" pitchFamily="18" charset="0"/>
                      </a:rPr>
                      <m:t>𝒙</m:t>
                    </m:r>
                    <m:r>
                      <a:rPr lang="en-US" altLang="en-US" sz="3600" b="1" i="1" smtClean="0">
                        <a:latin typeface="Cambria Math" panose="02040503050406030204" pitchFamily="18" charset="0"/>
                      </a:rPr>
                      <m:t>=</m:t>
                    </m:r>
                    <m:f>
                      <m:fPr>
                        <m:ctrlPr>
                          <a:rPr lang="en-US" altLang="en-US" sz="3600" b="1" i="1" smtClean="0">
                            <a:latin typeface="Cambria Math" panose="02040503050406030204" pitchFamily="18" charset="0"/>
                          </a:rPr>
                        </m:ctrlPr>
                      </m:fPr>
                      <m:num>
                        <m:r>
                          <a:rPr lang="en-US" altLang="en-US" sz="3600" b="1" i="1" smtClean="0">
                            <a:latin typeface="Cambria Math" panose="02040503050406030204" pitchFamily="18" charset="0"/>
                          </a:rPr>
                          <m:t>−</m:t>
                        </m:r>
                        <m:r>
                          <a:rPr lang="en-US" altLang="en-US" sz="3600" b="1" i="1" smtClean="0">
                            <a:latin typeface="Cambria Math" panose="02040503050406030204" pitchFamily="18" charset="0"/>
                          </a:rPr>
                          <m:t>𝟓</m:t>
                        </m:r>
                      </m:num>
                      <m:den>
                        <m:r>
                          <a:rPr lang="en-US" altLang="en-US" sz="3600" b="1" i="1" smtClean="0">
                            <a:latin typeface="Cambria Math" panose="02040503050406030204" pitchFamily="18" charset="0"/>
                          </a:rPr>
                          <m:t>𝟐</m:t>
                        </m:r>
                      </m:den>
                    </m:f>
                  </m:oMath>
                </a14:m>
                <a:endParaRPr lang="en-US" altLang="en-US" sz="2800" dirty="0">
                  <a:cs typeface="Arial" panose="020B0604020202020204" pitchFamily="34" charset="0"/>
                </a:endParaRPr>
              </a:p>
            </p:txBody>
          </p:sp>
        </mc:Choice>
        <mc:Fallback xmlns="">
          <p:sp>
            <p:nvSpPr>
              <p:cNvPr id="27650" name="Text Box 2"/>
              <p:cNvSpPr txBox="1">
                <a:spLocks noRot="1" noChangeAspect="1" noMove="1" noResize="1" noEditPoints="1" noAdjustHandles="1" noChangeArrowheads="1" noChangeShapeType="1" noTextEdit="1"/>
              </p:cNvSpPr>
              <p:nvPr/>
            </p:nvSpPr>
            <p:spPr bwMode="auto">
              <a:xfrm>
                <a:off x="685800" y="5410200"/>
                <a:ext cx="7162800" cy="914400"/>
              </a:xfrm>
              <a:prstGeom prst="rect">
                <a:avLst/>
              </a:prstGeom>
              <a:blipFill rotWithShape="0">
                <a:blip r:embed="rId3" cstate="print"/>
                <a:stretch>
                  <a:fillRect l="-2371" b="-5769"/>
                </a:stretch>
              </a:blipFill>
              <a:ln w="38100">
                <a:solidFill>
                  <a:srgbClr val="333399"/>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r>
                  <a:rPr lang="en-US">
                    <a:noFill/>
                  </a:rPr>
                  <a:t> </a:t>
                </a:r>
              </a:p>
            </p:txBody>
          </p:sp>
        </mc:Fallback>
      </mc:AlternateContent>
      <p:sp>
        <p:nvSpPr>
          <p:cNvPr id="52227" name="Rectangle 3"/>
          <p:cNvSpPr>
            <a:spLocks noGrp="1" noChangeArrowheads="1"/>
          </p:cNvSpPr>
          <p:nvPr>
            <p:ph type="title"/>
          </p:nvPr>
        </p:nvSpPr>
        <p:spPr>
          <a:xfrm>
            <a:off x="685800" y="609600"/>
            <a:ext cx="7848600" cy="1143000"/>
          </a:xfrm>
          <a:solidFill>
            <a:srgbClr val="9797DD"/>
          </a:solidFill>
          <a:ln w="38100">
            <a:solidFill>
              <a:srgbClr val="333399"/>
            </a:solidFill>
            <a:miter lim="800000"/>
            <a:headEnd/>
            <a:tailEnd/>
          </a:ln>
        </p:spPr>
        <p:txBody>
          <a:bodyPr/>
          <a:lstStyle/>
          <a:p>
            <a:pPr eaLnBrk="1" hangingPunct="1"/>
            <a:r>
              <a:rPr lang="en-US" altLang="en-US" sz="4800" b="1" dirty="0" smtClean="0"/>
              <a:t>500</a:t>
            </a:r>
            <a:r>
              <a:rPr lang="en-US" altLang="en-US" sz="4800" b="1" dirty="0" smtClean="0">
                <a:solidFill>
                  <a:srgbClr val="9797DD"/>
                </a:solidFill>
              </a:rPr>
              <a:t>….</a:t>
            </a:r>
            <a:endParaRPr lang="en-US" altLang="en-US" sz="4800" b="1" dirty="0">
              <a:solidFill>
                <a:srgbClr val="9797DD"/>
              </a:solidFill>
            </a:endParaRPr>
          </a:p>
        </p:txBody>
      </p:sp>
      <p:sp>
        <p:nvSpPr>
          <p:cNvPr id="52228" name="Rectangle 4" title="Equation"/>
          <p:cNvSpPr>
            <a:spLocks noGrp="1" noChangeArrowheads="1"/>
          </p:cNvSpPr>
          <p:nvPr>
            <p:ph type="body" sz="half" idx="1"/>
          </p:nvPr>
        </p:nvSpPr>
        <p:spPr>
          <a:xfrm>
            <a:off x="609600" y="1981200"/>
            <a:ext cx="7848600" cy="3200400"/>
          </a:xfrm>
          <a:solidFill>
            <a:srgbClr val="EAEAEA"/>
          </a:solidFill>
          <a:ln w="38100">
            <a:solidFill>
              <a:srgbClr val="333399"/>
            </a:solidFill>
            <a:miter lim="800000"/>
            <a:headEnd/>
            <a:tailEnd/>
          </a:ln>
        </p:spPr>
        <p:txBody>
          <a:bodyPr/>
          <a:lstStyle/>
          <a:p>
            <a:pPr algn="ctr" eaLnBrk="1" hangingPunct="1">
              <a:buFontTx/>
              <a:buNone/>
            </a:pPr>
            <a:endParaRPr lang="en-US" altLang="en-US" sz="3600" b="1"/>
          </a:p>
          <a:p>
            <a:pPr algn="ctr" eaLnBrk="1" hangingPunct="1">
              <a:buFontTx/>
              <a:buNone/>
            </a:pPr>
            <a:endParaRPr lang="en-US" altLang="en-US" sz="3600" b="1"/>
          </a:p>
          <a:p>
            <a:pPr algn="ctr" eaLnBrk="1" hangingPunct="1">
              <a:buFontTx/>
              <a:buNone/>
            </a:pPr>
            <a:endParaRPr lang="en-US" altLang="en-US" sz="3600" b="1"/>
          </a:p>
          <a:p>
            <a:pPr algn="ctr" eaLnBrk="1" hangingPunct="1">
              <a:buFontTx/>
              <a:buNone/>
            </a:pPr>
            <a:endParaRPr lang="en-US" altLang="en-US" sz="3600" b="1"/>
          </a:p>
        </p:txBody>
      </p:sp>
      <p:grpSp>
        <p:nvGrpSpPr>
          <p:cNvPr id="52229" name="Group 9" title="Equation"/>
          <p:cNvGrpSpPr>
            <a:grpSpLocks/>
          </p:cNvGrpSpPr>
          <p:nvPr/>
        </p:nvGrpSpPr>
        <p:grpSpPr bwMode="auto">
          <a:xfrm>
            <a:off x="8153400" y="5410200"/>
            <a:ext cx="685800" cy="838200"/>
            <a:chOff x="5088" y="3504"/>
            <a:chExt cx="432" cy="528"/>
          </a:xfrm>
        </p:grpSpPr>
        <p:sp>
          <p:nvSpPr>
            <p:cNvPr id="52230" name="Rectangle 10">
              <a:hlinkClick r:id="rId4" action="ppaction://hlinksldjump"/>
            </p:cNvPr>
            <p:cNvSpPr>
              <a:spLocks noChangeArrowheads="1"/>
            </p:cNvSpPr>
            <p:nvPr/>
          </p:nvSpPr>
          <p:spPr bwMode="auto">
            <a:xfrm>
              <a:off x="5088" y="3504"/>
              <a:ext cx="432" cy="528"/>
            </a:xfrm>
            <a:prstGeom prst="rect">
              <a:avLst/>
            </a:prstGeom>
            <a:solidFill>
              <a:srgbClr val="7B7BD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52231" name="AutoShape 11">
              <a:hlinkClick r:id="rId4" action="ppaction://hlinksldjump"/>
            </p:cNvPr>
            <p:cNvSpPr>
              <a:spLocks noChangeArrowheads="1"/>
            </p:cNvSpPr>
            <p:nvPr/>
          </p:nvSpPr>
          <p:spPr bwMode="auto">
            <a:xfrm rot="10800000">
              <a:off x="5136" y="3552"/>
              <a:ext cx="336" cy="336"/>
            </a:xfrm>
            <a:custGeom>
              <a:avLst/>
              <a:gdLst>
                <a:gd name="T0" fmla="*/ 2 w 21600"/>
                <a:gd name="T1" fmla="*/ 0 h 21600"/>
                <a:gd name="T2" fmla="*/ 1 w 21600"/>
                <a:gd name="T3" fmla="*/ 3 h 21600"/>
                <a:gd name="T4" fmla="*/ 2 w 21600"/>
                <a:gd name="T5" fmla="*/ 1 h 21600"/>
                <a:gd name="T6" fmla="*/ 6 w 21600"/>
                <a:gd name="T7" fmla="*/ 3 h 21600"/>
                <a:gd name="T8" fmla="*/ 5 w 21600"/>
                <a:gd name="T9" fmla="*/ 4 h 21600"/>
                <a:gd name="T10" fmla="*/ 3 w 21600"/>
                <a:gd name="T11" fmla="*/ 3 h 21600"/>
                <a:gd name="T12" fmla="*/ 0 60000 65536"/>
                <a:gd name="T13" fmla="*/ 0 60000 65536"/>
                <a:gd name="T14" fmla="*/ 0 60000 65536"/>
                <a:gd name="T15" fmla="*/ 0 60000 65536"/>
                <a:gd name="T16" fmla="*/ 0 60000 65536"/>
                <a:gd name="T17" fmla="*/ 0 60000 65536"/>
                <a:gd name="T18" fmla="*/ 3150 w 21600"/>
                <a:gd name="T19" fmla="*/ 3150 h 21600"/>
                <a:gd name="T20" fmla="*/ 18450 w 21600"/>
                <a:gd name="T21" fmla="*/ 1845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200" y="10800"/>
                  </a:moveTo>
                  <a:cubicBezTo>
                    <a:pt x="16200" y="7817"/>
                    <a:pt x="13782" y="5400"/>
                    <a:pt x="10800" y="5400"/>
                  </a:cubicBezTo>
                  <a:cubicBezTo>
                    <a:pt x="7817" y="5400"/>
                    <a:pt x="5400" y="7817"/>
                    <a:pt x="5400" y="10800"/>
                  </a:cubicBezTo>
                  <a:cubicBezTo>
                    <a:pt x="5400" y="11438"/>
                    <a:pt x="5513" y="12071"/>
                    <a:pt x="5734" y="12669"/>
                  </a:cubicBezTo>
                  <a:lnTo>
                    <a:pt x="668" y="14539"/>
                  </a:lnTo>
                  <a:cubicBezTo>
                    <a:pt x="226" y="13342"/>
                    <a:pt x="0" y="12076"/>
                    <a:pt x="0" y="10800"/>
                  </a:cubicBezTo>
                  <a:cubicBezTo>
                    <a:pt x="0" y="4835"/>
                    <a:pt x="4835" y="0"/>
                    <a:pt x="10800" y="0"/>
                  </a:cubicBezTo>
                  <a:cubicBezTo>
                    <a:pt x="16764" y="0"/>
                    <a:pt x="21600" y="4835"/>
                    <a:pt x="21600" y="10799"/>
                  </a:cubicBezTo>
                  <a:lnTo>
                    <a:pt x="21600" y="10800"/>
                  </a:lnTo>
                  <a:lnTo>
                    <a:pt x="24300" y="10800"/>
                  </a:lnTo>
                  <a:lnTo>
                    <a:pt x="18900" y="16200"/>
                  </a:lnTo>
                  <a:lnTo>
                    <a:pt x="13500" y="10800"/>
                  </a:lnTo>
                  <a:lnTo>
                    <a:pt x="16200" y="10800"/>
                  </a:lnTo>
                  <a:close/>
                </a:path>
              </a:pathLst>
            </a:cu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mc:AlternateContent xmlns:mc="http://schemas.openxmlformats.org/markup-compatibility/2006" xmlns:a14="http://schemas.microsoft.com/office/drawing/2010/main">
        <mc:Choice Requires="a14">
          <p:sp>
            <p:nvSpPr>
              <p:cNvPr id="2" name="TextBox 1"/>
              <p:cNvSpPr txBox="1"/>
              <p:nvPr/>
            </p:nvSpPr>
            <p:spPr>
              <a:xfrm>
                <a:off x="914400" y="2209800"/>
                <a:ext cx="7315200" cy="1135311"/>
              </a:xfrm>
              <a:prstGeom prst="rect">
                <a:avLst/>
              </a:prstGeom>
              <a:noFill/>
            </p:spPr>
            <p:txBody>
              <a:bodyPr wrap="square" rtlCol="0">
                <a:spAutoFit/>
              </a:bodyPr>
              <a:lstStyle/>
              <a:p>
                <a:pPr algn="ctr"/>
                <a:r>
                  <a:rPr lang="en-US" sz="3200" dirty="0"/>
                  <a:t>Solve the equation</a:t>
                </a:r>
              </a:p>
              <a:p>
                <a:pPr algn="ctr"/>
                <a14:m>
                  <m:oMathPara xmlns:m="http://schemas.openxmlformats.org/officeDocument/2006/math">
                    <m:oMathParaPr>
                      <m:jc m:val="centerGroup"/>
                    </m:oMathParaPr>
                    <m:oMath xmlns:m="http://schemas.openxmlformats.org/officeDocument/2006/math">
                      <m:sSup>
                        <m:sSupPr>
                          <m:ctrlPr>
                            <a:rPr lang="en-US" sz="3200" i="1" smtClean="0">
                              <a:latin typeface="Cambria Math" panose="02040503050406030204" pitchFamily="18" charset="0"/>
                            </a:rPr>
                          </m:ctrlPr>
                        </m:sSupPr>
                        <m:e>
                          <m:r>
                            <a:rPr lang="en-US" sz="3200" b="0" i="1" smtClean="0">
                              <a:latin typeface="Cambria Math" panose="02040503050406030204" pitchFamily="18" charset="0"/>
                            </a:rPr>
                            <m:t>2</m:t>
                          </m:r>
                        </m:e>
                        <m:sup>
                          <m:r>
                            <a:rPr lang="en-US" sz="3200" b="0" i="1" smtClean="0">
                              <a:latin typeface="Cambria Math" panose="02040503050406030204" pitchFamily="18" charset="0"/>
                            </a:rPr>
                            <m:t>𝑥</m:t>
                          </m:r>
                          <m:r>
                            <a:rPr lang="en-US" sz="3200" b="0" i="1" smtClean="0">
                              <a:latin typeface="Cambria Math" panose="02040503050406030204" pitchFamily="18" charset="0"/>
                            </a:rPr>
                            <m:t>+4</m:t>
                          </m:r>
                        </m:sup>
                      </m:sSup>
                      <m:r>
                        <a:rPr lang="en-US" sz="3200" b="0" i="1" smtClean="0">
                          <a:latin typeface="Cambria Math" panose="02040503050406030204" pitchFamily="18" charset="0"/>
                        </a:rPr>
                        <m:t>=2</m:t>
                      </m:r>
                      <m:rad>
                        <m:radPr>
                          <m:degHide m:val="on"/>
                          <m:ctrlPr>
                            <a:rPr lang="en-US" sz="3200" b="0" i="1" smtClean="0">
                              <a:latin typeface="Cambria Math" panose="02040503050406030204" pitchFamily="18" charset="0"/>
                            </a:rPr>
                          </m:ctrlPr>
                        </m:radPr>
                        <m:deg/>
                        <m:e>
                          <m:r>
                            <a:rPr lang="en-US" sz="3200" b="0" i="1" smtClean="0">
                              <a:latin typeface="Cambria Math" panose="02040503050406030204" pitchFamily="18" charset="0"/>
                            </a:rPr>
                            <m:t>2</m:t>
                          </m:r>
                        </m:e>
                      </m:rad>
                    </m:oMath>
                  </m:oMathPara>
                </a14:m>
                <a:endParaRPr lang="en-US" sz="3200" dirty="0"/>
              </a:p>
            </p:txBody>
          </p:sp>
        </mc:Choice>
        <mc:Fallback xmlns="">
          <p:sp>
            <p:nvSpPr>
              <p:cNvPr id="2" name="TextBox 1"/>
              <p:cNvSpPr txBox="1">
                <a:spLocks noRot="1" noChangeAspect="1" noMove="1" noResize="1" noEditPoints="1" noAdjustHandles="1" noChangeArrowheads="1" noChangeShapeType="1" noTextEdit="1"/>
              </p:cNvSpPr>
              <p:nvPr/>
            </p:nvSpPr>
            <p:spPr>
              <a:xfrm>
                <a:off x="914400" y="2209800"/>
                <a:ext cx="7315200" cy="1135311"/>
              </a:xfrm>
              <a:prstGeom prst="rect">
                <a:avLst/>
              </a:prstGeom>
              <a:blipFill rotWithShape="0">
                <a:blip r:embed="rId5" cstate="print"/>
                <a:stretch>
                  <a:fillRect t="-6989"/>
                </a:stretch>
              </a:blipFill>
            </p:spPr>
            <p:txBody>
              <a:bodyPr/>
              <a:lstStyle/>
              <a:p>
                <a:r>
                  <a:rPr lang="en-US">
                    <a:noFill/>
                  </a:rPr>
                  <a:t> </a:t>
                </a:r>
              </a:p>
            </p:txBody>
          </p:sp>
        </mc:Fallback>
      </mc:AlternateContent>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7650"/>
                                        </p:tgtEl>
                                        <p:attrNameLst>
                                          <p:attrName>style.visibility</p:attrName>
                                        </p:attrNameLst>
                                      </p:cBhvr>
                                      <p:to>
                                        <p:strVal val="visible"/>
                                      </p:to>
                                    </p:set>
                                    <p:animEffect transition="in" filter="blinds(horizontal)">
                                      <p:cBhvr>
                                        <p:cTn id="7" dur="500"/>
                                        <p:tgtEl>
                                          <p:spTgt spid="27650"/>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3" title="Box Plot"/>
          <p:cNvSpPr>
            <a:spLocks noGrp="1" noChangeArrowheads="1"/>
          </p:cNvSpPr>
          <p:nvPr>
            <p:ph type="body" sz="half" idx="1"/>
          </p:nvPr>
        </p:nvSpPr>
        <p:spPr>
          <a:xfrm>
            <a:off x="685800" y="1524000"/>
            <a:ext cx="7848600" cy="3657600"/>
          </a:xfrm>
          <a:solidFill>
            <a:srgbClr val="EAEAEA"/>
          </a:solidFill>
          <a:ln w="38100">
            <a:solidFill>
              <a:srgbClr val="800080"/>
            </a:solidFill>
            <a:miter lim="800000"/>
            <a:headEnd/>
            <a:tailEnd/>
          </a:ln>
        </p:spPr>
        <p:txBody>
          <a:bodyPr/>
          <a:lstStyle/>
          <a:p>
            <a:pPr algn="ctr" eaLnBrk="1" hangingPunct="1">
              <a:buFontTx/>
              <a:buNone/>
            </a:pPr>
            <a:endParaRPr lang="en-US" altLang="en-US" sz="3600"/>
          </a:p>
          <a:p>
            <a:pPr algn="ctr" eaLnBrk="1" hangingPunct="1">
              <a:buFontTx/>
              <a:buNone/>
            </a:pPr>
            <a:endParaRPr lang="en-US" altLang="en-US" sz="3600" b="1"/>
          </a:p>
        </p:txBody>
      </p:sp>
      <p:sp>
        <p:nvSpPr>
          <p:cNvPr id="53251" name="Rectangle 2"/>
          <p:cNvSpPr>
            <a:spLocks noGrp="1" noChangeArrowheads="1"/>
          </p:cNvSpPr>
          <p:nvPr>
            <p:ph type="title"/>
          </p:nvPr>
        </p:nvSpPr>
        <p:spPr>
          <a:xfrm>
            <a:off x="685800" y="609600"/>
            <a:ext cx="7848600" cy="685800"/>
          </a:xfrm>
          <a:solidFill>
            <a:srgbClr val="CC66FF"/>
          </a:solidFill>
          <a:ln w="38100">
            <a:solidFill>
              <a:srgbClr val="800080"/>
            </a:solidFill>
            <a:miter lim="800000"/>
            <a:headEnd/>
            <a:tailEnd/>
          </a:ln>
        </p:spPr>
        <p:txBody>
          <a:bodyPr/>
          <a:lstStyle/>
          <a:p>
            <a:pPr eaLnBrk="1" hangingPunct="1"/>
            <a:r>
              <a:rPr lang="en-US" altLang="en-US" sz="4000" b="1" dirty="0" smtClean="0"/>
              <a:t>100</a:t>
            </a:r>
            <a:r>
              <a:rPr lang="en-US" altLang="en-US" sz="4000" b="1" dirty="0" smtClean="0">
                <a:solidFill>
                  <a:srgbClr val="CC66FF"/>
                </a:solidFill>
              </a:rPr>
              <a:t>…..</a:t>
            </a:r>
            <a:endParaRPr lang="en-US" altLang="en-US" sz="4000" b="1" dirty="0">
              <a:solidFill>
                <a:srgbClr val="CC66FF"/>
              </a:solidFill>
            </a:endParaRPr>
          </a:p>
        </p:txBody>
      </p:sp>
      <p:sp>
        <p:nvSpPr>
          <p:cNvPr id="28677" name="Text Box 5"/>
          <p:cNvSpPr txBox="1">
            <a:spLocks noChangeArrowheads="1"/>
          </p:cNvSpPr>
          <p:nvPr/>
        </p:nvSpPr>
        <p:spPr bwMode="auto">
          <a:xfrm>
            <a:off x="685800" y="5410200"/>
            <a:ext cx="7162800" cy="646331"/>
          </a:xfrm>
          <a:prstGeom prst="rect">
            <a:avLst/>
          </a:prstGeom>
          <a:solidFill>
            <a:srgbClr val="C0C0C0"/>
          </a:solidFill>
          <a:ln w="38100">
            <a:solidFill>
              <a:srgbClr val="800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3600" b="1" dirty="0"/>
              <a:t>Answer: 36  </a:t>
            </a:r>
            <a:endParaRPr lang="en-US" altLang="en-US" b="1" dirty="0">
              <a:cs typeface="Arial" panose="020B0604020202020204" pitchFamily="34" charset="0"/>
            </a:endParaRPr>
          </a:p>
        </p:txBody>
      </p:sp>
      <p:grpSp>
        <p:nvGrpSpPr>
          <p:cNvPr id="53253" name="Group 8" title="Arrow"/>
          <p:cNvGrpSpPr>
            <a:grpSpLocks/>
          </p:cNvGrpSpPr>
          <p:nvPr/>
        </p:nvGrpSpPr>
        <p:grpSpPr bwMode="auto">
          <a:xfrm>
            <a:off x="8153400" y="5410200"/>
            <a:ext cx="685800" cy="838200"/>
            <a:chOff x="5088" y="3504"/>
            <a:chExt cx="432" cy="528"/>
          </a:xfrm>
        </p:grpSpPr>
        <p:sp>
          <p:nvSpPr>
            <p:cNvPr id="53254" name="Rectangle 9">
              <a:hlinkClick r:id="rId3" action="ppaction://hlinksldjump"/>
            </p:cNvPr>
            <p:cNvSpPr>
              <a:spLocks noChangeArrowheads="1"/>
            </p:cNvSpPr>
            <p:nvPr/>
          </p:nvSpPr>
          <p:spPr bwMode="auto">
            <a:xfrm>
              <a:off x="5088" y="3504"/>
              <a:ext cx="432" cy="528"/>
            </a:xfrm>
            <a:prstGeom prst="rect">
              <a:avLst/>
            </a:prstGeom>
            <a:solidFill>
              <a:srgbClr val="CC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53255" name="AutoShape 10">
              <a:hlinkClick r:id="rId3" action="ppaction://hlinksldjump"/>
            </p:cNvPr>
            <p:cNvSpPr>
              <a:spLocks noChangeArrowheads="1"/>
            </p:cNvSpPr>
            <p:nvPr/>
          </p:nvSpPr>
          <p:spPr bwMode="auto">
            <a:xfrm rot="10800000">
              <a:off x="5136" y="3552"/>
              <a:ext cx="336" cy="336"/>
            </a:xfrm>
            <a:custGeom>
              <a:avLst/>
              <a:gdLst>
                <a:gd name="T0" fmla="*/ 2 w 21600"/>
                <a:gd name="T1" fmla="*/ 0 h 21600"/>
                <a:gd name="T2" fmla="*/ 1 w 21600"/>
                <a:gd name="T3" fmla="*/ 3 h 21600"/>
                <a:gd name="T4" fmla="*/ 2 w 21600"/>
                <a:gd name="T5" fmla="*/ 1 h 21600"/>
                <a:gd name="T6" fmla="*/ 6 w 21600"/>
                <a:gd name="T7" fmla="*/ 3 h 21600"/>
                <a:gd name="T8" fmla="*/ 5 w 21600"/>
                <a:gd name="T9" fmla="*/ 4 h 21600"/>
                <a:gd name="T10" fmla="*/ 3 w 21600"/>
                <a:gd name="T11" fmla="*/ 3 h 21600"/>
                <a:gd name="T12" fmla="*/ 0 60000 65536"/>
                <a:gd name="T13" fmla="*/ 0 60000 65536"/>
                <a:gd name="T14" fmla="*/ 0 60000 65536"/>
                <a:gd name="T15" fmla="*/ 0 60000 65536"/>
                <a:gd name="T16" fmla="*/ 0 60000 65536"/>
                <a:gd name="T17" fmla="*/ 0 60000 65536"/>
                <a:gd name="T18" fmla="*/ 3150 w 21600"/>
                <a:gd name="T19" fmla="*/ 3150 h 21600"/>
                <a:gd name="T20" fmla="*/ 18450 w 21600"/>
                <a:gd name="T21" fmla="*/ 1845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200" y="10800"/>
                  </a:moveTo>
                  <a:cubicBezTo>
                    <a:pt x="16200" y="7817"/>
                    <a:pt x="13782" y="5400"/>
                    <a:pt x="10800" y="5400"/>
                  </a:cubicBezTo>
                  <a:cubicBezTo>
                    <a:pt x="7817" y="5400"/>
                    <a:pt x="5400" y="7817"/>
                    <a:pt x="5400" y="10800"/>
                  </a:cubicBezTo>
                  <a:cubicBezTo>
                    <a:pt x="5400" y="11438"/>
                    <a:pt x="5513" y="12071"/>
                    <a:pt x="5734" y="12669"/>
                  </a:cubicBezTo>
                  <a:lnTo>
                    <a:pt x="668" y="14539"/>
                  </a:lnTo>
                  <a:cubicBezTo>
                    <a:pt x="226" y="13342"/>
                    <a:pt x="0" y="12076"/>
                    <a:pt x="0" y="10800"/>
                  </a:cubicBezTo>
                  <a:cubicBezTo>
                    <a:pt x="0" y="4835"/>
                    <a:pt x="4835" y="0"/>
                    <a:pt x="10800" y="0"/>
                  </a:cubicBezTo>
                  <a:cubicBezTo>
                    <a:pt x="16764" y="0"/>
                    <a:pt x="21600" y="4835"/>
                    <a:pt x="21600" y="10799"/>
                  </a:cubicBezTo>
                  <a:lnTo>
                    <a:pt x="21600" y="10800"/>
                  </a:lnTo>
                  <a:lnTo>
                    <a:pt x="24300" y="10800"/>
                  </a:lnTo>
                  <a:lnTo>
                    <a:pt x="18900" y="16200"/>
                  </a:lnTo>
                  <a:lnTo>
                    <a:pt x="13500" y="10800"/>
                  </a:lnTo>
                  <a:lnTo>
                    <a:pt x="16200" y="10800"/>
                  </a:lnTo>
                  <a:close/>
                </a:path>
              </a:pathLst>
            </a:cu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 name="TextBox 1"/>
          <p:cNvSpPr txBox="1"/>
          <p:nvPr/>
        </p:nvSpPr>
        <p:spPr>
          <a:xfrm>
            <a:off x="914400" y="1676400"/>
            <a:ext cx="7391400" cy="1815882"/>
          </a:xfrm>
          <a:prstGeom prst="rect">
            <a:avLst/>
          </a:prstGeom>
          <a:noFill/>
        </p:spPr>
        <p:txBody>
          <a:bodyPr wrap="square" rtlCol="0">
            <a:spAutoFit/>
          </a:bodyPr>
          <a:lstStyle/>
          <a:p>
            <a:pPr algn="ctr"/>
            <a:r>
              <a:rPr lang="en-US" sz="2800" dirty="0"/>
              <a:t>The following box plot shows student scores on the Unit 10 test. If there are 48 students represented, how many scored 70% or better?</a:t>
            </a:r>
          </a:p>
        </p:txBody>
      </p:sp>
      <p:pic>
        <p:nvPicPr>
          <p:cNvPr id="3" name="Picture 2" title="Number Line"/>
          <p:cNvPicPr>
            <a:picLocks noChangeAspect="1"/>
          </p:cNvPicPr>
          <p:nvPr/>
        </p:nvPicPr>
        <p:blipFill>
          <a:blip r:embed="rId4" cstate="print"/>
          <a:stretch>
            <a:fillRect/>
          </a:stretch>
        </p:blipFill>
        <p:spPr>
          <a:xfrm>
            <a:off x="822352" y="3981369"/>
            <a:ext cx="7483448" cy="690563"/>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8677"/>
                                        </p:tgtEl>
                                        <p:attrNameLst>
                                          <p:attrName>style.visibility</p:attrName>
                                        </p:attrNameLst>
                                      </p:cBhvr>
                                      <p:to>
                                        <p:strVal val="visible"/>
                                      </p:to>
                                    </p:set>
                                    <p:animEffect transition="in" filter="blinds(horizontal)">
                                      <p:cBhvr>
                                        <p:cTn id="7" dur="500"/>
                                        <p:tgtEl>
                                          <p:spTgt spid="28677"/>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7" grpId="0" animBg="1"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3" title="Scatterplot"/>
          <p:cNvSpPr>
            <a:spLocks noGrp="1" noChangeArrowheads="1"/>
          </p:cNvSpPr>
          <p:nvPr>
            <p:ph type="body" sz="half" idx="1"/>
          </p:nvPr>
        </p:nvSpPr>
        <p:spPr>
          <a:xfrm>
            <a:off x="685800" y="1676400"/>
            <a:ext cx="7848600" cy="3505200"/>
          </a:xfrm>
          <a:solidFill>
            <a:srgbClr val="EAEAEA"/>
          </a:solidFill>
          <a:ln w="38100">
            <a:solidFill>
              <a:srgbClr val="800080"/>
            </a:solidFill>
            <a:miter lim="800000"/>
            <a:headEnd/>
            <a:tailEnd/>
          </a:ln>
        </p:spPr>
        <p:txBody>
          <a:bodyPr/>
          <a:lstStyle/>
          <a:p>
            <a:pPr algn="ctr" eaLnBrk="1" hangingPunct="1">
              <a:buFontTx/>
              <a:buNone/>
            </a:pPr>
            <a:endParaRPr lang="en-US" altLang="en-US" sz="3600"/>
          </a:p>
          <a:p>
            <a:pPr algn="ctr" eaLnBrk="1" hangingPunct="1">
              <a:buFontTx/>
              <a:buNone/>
            </a:pPr>
            <a:endParaRPr lang="en-US" altLang="en-US" sz="3600" b="1"/>
          </a:p>
        </p:txBody>
      </p:sp>
      <p:sp>
        <p:nvSpPr>
          <p:cNvPr id="54275" name="Rectangle 2"/>
          <p:cNvSpPr>
            <a:spLocks noGrp="1" noChangeArrowheads="1"/>
          </p:cNvSpPr>
          <p:nvPr>
            <p:ph type="title"/>
          </p:nvPr>
        </p:nvSpPr>
        <p:spPr>
          <a:xfrm>
            <a:off x="685800" y="609600"/>
            <a:ext cx="7848600" cy="762000"/>
          </a:xfrm>
          <a:solidFill>
            <a:srgbClr val="CC66FF"/>
          </a:solidFill>
          <a:ln w="38100">
            <a:solidFill>
              <a:srgbClr val="800080"/>
            </a:solidFill>
            <a:miter lim="800000"/>
            <a:headEnd/>
            <a:tailEnd/>
          </a:ln>
        </p:spPr>
        <p:txBody>
          <a:bodyPr/>
          <a:lstStyle/>
          <a:p>
            <a:pPr eaLnBrk="1" hangingPunct="1"/>
            <a:r>
              <a:rPr lang="en-US" altLang="en-US" sz="4000" b="1" dirty="0" smtClean="0"/>
              <a:t>200</a:t>
            </a:r>
            <a:r>
              <a:rPr lang="en-US" altLang="en-US" sz="4000" b="1" dirty="0" smtClean="0">
                <a:solidFill>
                  <a:srgbClr val="CC66FF"/>
                </a:solidFill>
              </a:rPr>
              <a:t>…..</a:t>
            </a:r>
            <a:endParaRPr lang="en-US" altLang="en-US" sz="4000" b="1" dirty="0">
              <a:solidFill>
                <a:srgbClr val="CC66FF"/>
              </a:solidFill>
            </a:endParaRPr>
          </a:p>
        </p:txBody>
      </p:sp>
      <p:sp>
        <p:nvSpPr>
          <p:cNvPr id="29701" name="Text Box 5"/>
          <p:cNvSpPr txBox="1">
            <a:spLocks noChangeArrowheads="1"/>
          </p:cNvSpPr>
          <p:nvPr/>
        </p:nvSpPr>
        <p:spPr bwMode="auto">
          <a:xfrm>
            <a:off x="685800" y="5410200"/>
            <a:ext cx="7162800" cy="830997"/>
          </a:xfrm>
          <a:prstGeom prst="rect">
            <a:avLst/>
          </a:prstGeom>
          <a:solidFill>
            <a:srgbClr val="C0C0C0"/>
          </a:solidFill>
          <a:ln w="38100">
            <a:solidFill>
              <a:srgbClr val="800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dirty="0"/>
              <a:t>Answer: For every hour spent studying the GPA increases 0.2</a:t>
            </a:r>
            <a:endParaRPr lang="en-US" altLang="en-US" sz="1800" b="1" dirty="0"/>
          </a:p>
        </p:txBody>
      </p:sp>
      <p:grpSp>
        <p:nvGrpSpPr>
          <p:cNvPr id="54277" name="Group 9" title="Arrow"/>
          <p:cNvGrpSpPr>
            <a:grpSpLocks/>
          </p:cNvGrpSpPr>
          <p:nvPr/>
        </p:nvGrpSpPr>
        <p:grpSpPr bwMode="auto">
          <a:xfrm>
            <a:off x="8153400" y="5410200"/>
            <a:ext cx="685800" cy="838200"/>
            <a:chOff x="5088" y="3504"/>
            <a:chExt cx="432" cy="528"/>
          </a:xfrm>
        </p:grpSpPr>
        <p:sp>
          <p:nvSpPr>
            <p:cNvPr id="54278" name="Rectangle 10">
              <a:hlinkClick r:id="rId3" action="ppaction://hlinksldjump"/>
            </p:cNvPr>
            <p:cNvSpPr>
              <a:spLocks noChangeArrowheads="1"/>
            </p:cNvSpPr>
            <p:nvPr/>
          </p:nvSpPr>
          <p:spPr bwMode="auto">
            <a:xfrm>
              <a:off x="5088" y="3504"/>
              <a:ext cx="432" cy="528"/>
            </a:xfrm>
            <a:prstGeom prst="rect">
              <a:avLst/>
            </a:prstGeom>
            <a:solidFill>
              <a:srgbClr val="CC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54279" name="AutoShape 11">
              <a:hlinkClick r:id="rId3" action="ppaction://hlinksldjump"/>
            </p:cNvPr>
            <p:cNvSpPr>
              <a:spLocks noChangeArrowheads="1"/>
            </p:cNvSpPr>
            <p:nvPr/>
          </p:nvSpPr>
          <p:spPr bwMode="auto">
            <a:xfrm rot="10800000">
              <a:off x="5136" y="3552"/>
              <a:ext cx="336" cy="336"/>
            </a:xfrm>
            <a:custGeom>
              <a:avLst/>
              <a:gdLst>
                <a:gd name="T0" fmla="*/ 2 w 21600"/>
                <a:gd name="T1" fmla="*/ 0 h 21600"/>
                <a:gd name="T2" fmla="*/ 1 w 21600"/>
                <a:gd name="T3" fmla="*/ 3 h 21600"/>
                <a:gd name="T4" fmla="*/ 2 w 21600"/>
                <a:gd name="T5" fmla="*/ 1 h 21600"/>
                <a:gd name="T6" fmla="*/ 6 w 21600"/>
                <a:gd name="T7" fmla="*/ 3 h 21600"/>
                <a:gd name="T8" fmla="*/ 5 w 21600"/>
                <a:gd name="T9" fmla="*/ 4 h 21600"/>
                <a:gd name="T10" fmla="*/ 3 w 21600"/>
                <a:gd name="T11" fmla="*/ 3 h 21600"/>
                <a:gd name="T12" fmla="*/ 0 60000 65536"/>
                <a:gd name="T13" fmla="*/ 0 60000 65536"/>
                <a:gd name="T14" fmla="*/ 0 60000 65536"/>
                <a:gd name="T15" fmla="*/ 0 60000 65536"/>
                <a:gd name="T16" fmla="*/ 0 60000 65536"/>
                <a:gd name="T17" fmla="*/ 0 60000 65536"/>
                <a:gd name="T18" fmla="*/ 3150 w 21600"/>
                <a:gd name="T19" fmla="*/ 3150 h 21600"/>
                <a:gd name="T20" fmla="*/ 18450 w 21600"/>
                <a:gd name="T21" fmla="*/ 1845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200" y="10800"/>
                  </a:moveTo>
                  <a:cubicBezTo>
                    <a:pt x="16200" y="7817"/>
                    <a:pt x="13782" y="5400"/>
                    <a:pt x="10800" y="5400"/>
                  </a:cubicBezTo>
                  <a:cubicBezTo>
                    <a:pt x="7817" y="5400"/>
                    <a:pt x="5400" y="7817"/>
                    <a:pt x="5400" y="10800"/>
                  </a:cubicBezTo>
                  <a:cubicBezTo>
                    <a:pt x="5400" y="11438"/>
                    <a:pt x="5513" y="12071"/>
                    <a:pt x="5734" y="12669"/>
                  </a:cubicBezTo>
                  <a:lnTo>
                    <a:pt x="668" y="14539"/>
                  </a:lnTo>
                  <a:cubicBezTo>
                    <a:pt x="226" y="13342"/>
                    <a:pt x="0" y="12076"/>
                    <a:pt x="0" y="10800"/>
                  </a:cubicBezTo>
                  <a:cubicBezTo>
                    <a:pt x="0" y="4835"/>
                    <a:pt x="4835" y="0"/>
                    <a:pt x="10800" y="0"/>
                  </a:cubicBezTo>
                  <a:cubicBezTo>
                    <a:pt x="16764" y="0"/>
                    <a:pt x="21600" y="4835"/>
                    <a:pt x="21600" y="10799"/>
                  </a:cubicBezTo>
                  <a:lnTo>
                    <a:pt x="21600" y="10800"/>
                  </a:lnTo>
                  <a:lnTo>
                    <a:pt x="24300" y="10800"/>
                  </a:lnTo>
                  <a:lnTo>
                    <a:pt x="18900" y="16200"/>
                  </a:lnTo>
                  <a:lnTo>
                    <a:pt x="13500" y="10800"/>
                  </a:lnTo>
                  <a:lnTo>
                    <a:pt x="16200" y="10800"/>
                  </a:lnTo>
                  <a:close/>
                </a:path>
              </a:pathLst>
            </a:cu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 name="TextBox 1"/>
          <p:cNvSpPr txBox="1"/>
          <p:nvPr/>
        </p:nvSpPr>
        <p:spPr>
          <a:xfrm>
            <a:off x="838200" y="1828800"/>
            <a:ext cx="7620000" cy="830997"/>
          </a:xfrm>
          <a:prstGeom prst="rect">
            <a:avLst/>
          </a:prstGeom>
          <a:noFill/>
        </p:spPr>
        <p:txBody>
          <a:bodyPr wrap="square" rtlCol="0">
            <a:spAutoFit/>
          </a:bodyPr>
          <a:lstStyle/>
          <a:p>
            <a:r>
              <a:rPr lang="en-US" sz="2400" dirty="0"/>
              <a:t>What does the slope of the line of best fit represent?</a:t>
            </a:r>
          </a:p>
          <a:p>
            <a:r>
              <a:rPr lang="en-US" sz="2400" dirty="0"/>
              <a:t>Click to view scatterplot.</a:t>
            </a:r>
          </a:p>
        </p:txBody>
      </p:sp>
      <p:pic>
        <p:nvPicPr>
          <p:cNvPr id="3" name="Picture 2" title="Graphic"/>
          <p:cNvPicPr>
            <a:picLocks noChangeAspect="1"/>
          </p:cNvPicPr>
          <p:nvPr/>
        </p:nvPicPr>
        <p:blipFill>
          <a:blip r:embed="rId4" cstate="print"/>
          <a:stretch>
            <a:fillRect/>
          </a:stretch>
        </p:blipFill>
        <p:spPr>
          <a:xfrm>
            <a:off x="4648200" y="2514600"/>
            <a:ext cx="3124200" cy="2410097"/>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29701"/>
                                        </p:tgtEl>
                                        <p:attrNameLst>
                                          <p:attrName>style.visibility</p:attrName>
                                        </p:attrNameLst>
                                      </p:cBhvr>
                                      <p:to>
                                        <p:strVal val="visible"/>
                                      </p:to>
                                    </p:set>
                                    <p:animEffect transition="in" filter="blinds(horizontal)">
                                      <p:cBhvr>
                                        <p:cTn id="11" dur="500"/>
                                        <p:tgtEl>
                                          <p:spTgt spid="29701"/>
                                        </p:tgtEl>
                                      </p:cBhvr>
                                    </p:animEffect>
                                  </p:childTnLst>
                                  <p:subTnLst>
                                    <p:audio>
                                      <p:cMediaNode>
                                        <p:cTn display="0" masterRel="sameClick">
                                          <p:stCondLst>
                                            <p:cond evt="begin" delay="0">
                                              <p:tn val="9"/>
                                            </p:cond>
                                          </p:stCondLst>
                                          <p:endCondLst>
                                            <p:cond evt="onStopAudio" delay="0">
                                              <p:tgtEl>
                                                <p:sldTgt/>
                                              </p:tgtEl>
                                            </p:cond>
                                          </p:endCondLst>
                                        </p:cTn>
                                        <p:tgtEl>
                                          <p:sndTgt r:embed="rId2" name="camera.wav"/>
                                        </p:tgtEl>
                                      </p:cMediaNode>
                                    </p:audio>
                                  </p:subTnLst>
                                </p:cTn>
                              </p:par>
                              <p:par>
                                <p:cTn id="12" presetID="1" presetClass="exit" presetSubtype="0" fill="hold" nodeType="withEffect">
                                  <p:stCondLst>
                                    <p:cond delay="0"/>
                                  </p:stCondLst>
                                  <p:childTnLst>
                                    <p:set>
                                      <p:cBhvr>
                                        <p:cTn id="13"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1" grpId="0" animBg="1"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title="Question"/>
          <p:cNvSpPr>
            <a:spLocks noGrp="1" noChangeArrowheads="1"/>
          </p:cNvSpPr>
          <p:nvPr>
            <p:ph type="body" sz="half" idx="1"/>
          </p:nvPr>
        </p:nvSpPr>
        <p:spPr>
          <a:xfrm>
            <a:off x="609600" y="1676400"/>
            <a:ext cx="7848600" cy="3505200"/>
          </a:xfrm>
          <a:solidFill>
            <a:srgbClr val="EAEAEA"/>
          </a:solidFill>
          <a:ln w="38100">
            <a:solidFill>
              <a:srgbClr val="800080"/>
            </a:solidFill>
            <a:miter lim="800000"/>
            <a:headEnd/>
            <a:tailEnd/>
          </a:ln>
        </p:spPr>
        <p:txBody>
          <a:bodyPr/>
          <a:lstStyle/>
          <a:p>
            <a:pPr algn="ctr" eaLnBrk="1" hangingPunct="1">
              <a:buFontTx/>
              <a:buNone/>
            </a:pPr>
            <a:endParaRPr lang="en-US" altLang="en-US" sz="3600"/>
          </a:p>
          <a:p>
            <a:pPr algn="ctr" eaLnBrk="1" hangingPunct="1">
              <a:buFontTx/>
              <a:buNone/>
            </a:pPr>
            <a:endParaRPr lang="en-US" altLang="en-US" sz="3600"/>
          </a:p>
        </p:txBody>
      </p:sp>
      <p:sp>
        <p:nvSpPr>
          <p:cNvPr id="55299" name="Rectangle 3"/>
          <p:cNvSpPr>
            <a:spLocks noGrp="1" noChangeArrowheads="1"/>
          </p:cNvSpPr>
          <p:nvPr>
            <p:ph type="title"/>
          </p:nvPr>
        </p:nvSpPr>
        <p:spPr>
          <a:xfrm>
            <a:off x="685800" y="609600"/>
            <a:ext cx="7848600" cy="762000"/>
          </a:xfrm>
          <a:solidFill>
            <a:srgbClr val="CC66FF"/>
          </a:solidFill>
          <a:ln w="38100">
            <a:solidFill>
              <a:srgbClr val="800080"/>
            </a:solidFill>
            <a:miter lim="800000"/>
            <a:headEnd/>
            <a:tailEnd/>
          </a:ln>
        </p:spPr>
        <p:txBody>
          <a:bodyPr/>
          <a:lstStyle/>
          <a:p>
            <a:pPr eaLnBrk="1" hangingPunct="1"/>
            <a:r>
              <a:rPr lang="en-US" altLang="en-US" sz="4000" b="1" dirty="0" smtClean="0"/>
              <a:t>300</a:t>
            </a:r>
            <a:r>
              <a:rPr lang="en-US" altLang="en-US" sz="4000" b="1" dirty="0" smtClean="0">
                <a:solidFill>
                  <a:srgbClr val="CC66FF"/>
                </a:solidFill>
              </a:rPr>
              <a:t>…..</a:t>
            </a:r>
            <a:endParaRPr lang="en-US" altLang="en-US" sz="4000" b="1" dirty="0">
              <a:solidFill>
                <a:srgbClr val="CC66FF"/>
              </a:solidFill>
            </a:endParaRPr>
          </a:p>
        </p:txBody>
      </p:sp>
      <p:sp>
        <p:nvSpPr>
          <p:cNvPr id="30725" name="Text Box 5"/>
          <p:cNvSpPr txBox="1">
            <a:spLocks noChangeArrowheads="1"/>
          </p:cNvSpPr>
          <p:nvPr/>
        </p:nvSpPr>
        <p:spPr bwMode="auto">
          <a:xfrm>
            <a:off x="685800" y="5410200"/>
            <a:ext cx="7162800" cy="646331"/>
          </a:xfrm>
          <a:prstGeom prst="rect">
            <a:avLst/>
          </a:prstGeom>
          <a:solidFill>
            <a:srgbClr val="C0C0C0"/>
          </a:solidFill>
          <a:ln w="38100">
            <a:solidFill>
              <a:srgbClr val="800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3600" b="1" dirty="0"/>
              <a:t>Answer: 91.4° F</a:t>
            </a:r>
            <a:endParaRPr lang="en-US" altLang="en-US" sz="2800" b="1" baseline="30000" dirty="0"/>
          </a:p>
        </p:txBody>
      </p:sp>
      <p:grpSp>
        <p:nvGrpSpPr>
          <p:cNvPr id="55301" name="Group 13" title="Arrow"/>
          <p:cNvGrpSpPr>
            <a:grpSpLocks/>
          </p:cNvGrpSpPr>
          <p:nvPr/>
        </p:nvGrpSpPr>
        <p:grpSpPr bwMode="auto">
          <a:xfrm>
            <a:off x="8153400" y="5410200"/>
            <a:ext cx="685800" cy="838200"/>
            <a:chOff x="5088" y="3504"/>
            <a:chExt cx="432" cy="528"/>
          </a:xfrm>
        </p:grpSpPr>
        <p:sp>
          <p:nvSpPr>
            <p:cNvPr id="55302" name="Rectangle 14">
              <a:hlinkClick r:id="rId3" action="ppaction://hlinksldjump"/>
            </p:cNvPr>
            <p:cNvSpPr>
              <a:spLocks noChangeArrowheads="1"/>
            </p:cNvSpPr>
            <p:nvPr/>
          </p:nvSpPr>
          <p:spPr bwMode="auto">
            <a:xfrm>
              <a:off x="5088" y="3504"/>
              <a:ext cx="432" cy="528"/>
            </a:xfrm>
            <a:prstGeom prst="rect">
              <a:avLst/>
            </a:prstGeom>
            <a:solidFill>
              <a:srgbClr val="CC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55303" name="AutoShape 15">
              <a:hlinkClick r:id="rId3" action="ppaction://hlinksldjump"/>
            </p:cNvPr>
            <p:cNvSpPr>
              <a:spLocks noChangeArrowheads="1"/>
            </p:cNvSpPr>
            <p:nvPr/>
          </p:nvSpPr>
          <p:spPr bwMode="auto">
            <a:xfrm rot="10800000">
              <a:off x="5136" y="3552"/>
              <a:ext cx="336" cy="336"/>
            </a:xfrm>
            <a:custGeom>
              <a:avLst/>
              <a:gdLst>
                <a:gd name="T0" fmla="*/ 2 w 21600"/>
                <a:gd name="T1" fmla="*/ 0 h 21600"/>
                <a:gd name="T2" fmla="*/ 1 w 21600"/>
                <a:gd name="T3" fmla="*/ 3 h 21600"/>
                <a:gd name="T4" fmla="*/ 2 w 21600"/>
                <a:gd name="T5" fmla="*/ 1 h 21600"/>
                <a:gd name="T6" fmla="*/ 6 w 21600"/>
                <a:gd name="T7" fmla="*/ 3 h 21600"/>
                <a:gd name="T8" fmla="*/ 5 w 21600"/>
                <a:gd name="T9" fmla="*/ 4 h 21600"/>
                <a:gd name="T10" fmla="*/ 3 w 21600"/>
                <a:gd name="T11" fmla="*/ 3 h 21600"/>
                <a:gd name="T12" fmla="*/ 0 60000 65536"/>
                <a:gd name="T13" fmla="*/ 0 60000 65536"/>
                <a:gd name="T14" fmla="*/ 0 60000 65536"/>
                <a:gd name="T15" fmla="*/ 0 60000 65536"/>
                <a:gd name="T16" fmla="*/ 0 60000 65536"/>
                <a:gd name="T17" fmla="*/ 0 60000 65536"/>
                <a:gd name="T18" fmla="*/ 3150 w 21600"/>
                <a:gd name="T19" fmla="*/ 3150 h 21600"/>
                <a:gd name="T20" fmla="*/ 18450 w 21600"/>
                <a:gd name="T21" fmla="*/ 1845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200" y="10800"/>
                  </a:moveTo>
                  <a:cubicBezTo>
                    <a:pt x="16200" y="7817"/>
                    <a:pt x="13782" y="5400"/>
                    <a:pt x="10800" y="5400"/>
                  </a:cubicBezTo>
                  <a:cubicBezTo>
                    <a:pt x="7817" y="5400"/>
                    <a:pt x="5400" y="7817"/>
                    <a:pt x="5400" y="10800"/>
                  </a:cubicBezTo>
                  <a:cubicBezTo>
                    <a:pt x="5400" y="11438"/>
                    <a:pt x="5513" y="12071"/>
                    <a:pt x="5734" y="12669"/>
                  </a:cubicBezTo>
                  <a:lnTo>
                    <a:pt x="668" y="14539"/>
                  </a:lnTo>
                  <a:cubicBezTo>
                    <a:pt x="226" y="13342"/>
                    <a:pt x="0" y="12076"/>
                    <a:pt x="0" y="10800"/>
                  </a:cubicBezTo>
                  <a:cubicBezTo>
                    <a:pt x="0" y="4835"/>
                    <a:pt x="4835" y="0"/>
                    <a:pt x="10800" y="0"/>
                  </a:cubicBezTo>
                  <a:cubicBezTo>
                    <a:pt x="16764" y="0"/>
                    <a:pt x="21600" y="4835"/>
                    <a:pt x="21600" y="10799"/>
                  </a:cubicBezTo>
                  <a:lnTo>
                    <a:pt x="21600" y="10800"/>
                  </a:lnTo>
                  <a:lnTo>
                    <a:pt x="24300" y="10800"/>
                  </a:lnTo>
                  <a:lnTo>
                    <a:pt x="18900" y="16200"/>
                  </a:lnTo>
                  <a:lnTo>
                    <a:pt x="13500" y="10800"/>
                  </a:lnTo>
                  <a:lnTo>
                    <a:pt x="16200" y="10800"/>
                  </a:lnTo>
                  <a:close/>
                </a:path>
              </a:pathLst>
            </a:cu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 name="TextBox 1" title="Question"/>
          <p:cNvSpPr txBox="1"/>
          <p:nvPr/>
        </p:nvSpPr>
        <p:spPr>
          <a:xfrm>
            <a:off x="685800" y="1752600"/>
            <a:ext cx="7696200" cy="3046988"/>
          </a:xfrm>
          <a:prstGeom prst="rect">
            <a:avLst/>
          </a:prstGeom>
          <a:noFill/>
        </p:spPr>
        <p:txBody>
          <a:bodyPr wrap="square" rtlCol="0">
            <a:spAutoFit/>
          </a:bodyPr>
          <a:lstStyle/>
          <a:p>
            <a:pPr algn="ctr"/>
            <a:r>
              <a:rPr lang="en-US" sz="3200" dirty="0"/>
              <a:t>The data for Tampa temperatures in the month of July follow a normal curve. The mean temperature is 83° F and the standard deviation is 5.6° F. What is the temperature 1.5 standard deviations above the mean?</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0725"/>
                                        </p:tgtEl>
                                        <p:attrNameLst>
                                          <p:attrName>style.visibility</p:attrName>
                                        </p:attrNameLst>
                                      </p:cBhvr>
                                      <p:to>
                                        <p:strVal val="visible"/>
                                      </p:to>
                                    </p:set>
                                    <p:animEffect transition="in" filter="blinds(horizontal)">
                                      <p:cBhvr>
                                        <p:cTn id="7" dur="500"/>
                                        <p:tgtEl>
                                          <p:spTgt spid="30725"/>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5" grpId="0" animBg="1"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685800" y="5410200"/>
            <a:ext cx="7162800" cy="914400"/>
          </a:xfrm>
          <a:prstGeom prst="rect">
            <a:avLst/>
          </a:prstGeom>
          <a:solidFill>
            <a:srgbClr val="C0C0C0"/>
          </a:solidFill>
          <a:ln w="38100">
            <a:solidFill>
              <a:srgbClr val="CC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b="1"/>
              <a:t>Answer: x&lt; 0</a:t>
            </a:r>
          </a:p>
        </p:txBody>
      </p:sp>
      <p:sp>
        <p:nvSpPr>
          <p:cNvPr id="4100" name="Rectangle 4"/>
          <p:cNvSpPr>
            <a:spLocks noGrp="1" noRot="1" noChangeAspect="1" noMove="1" noResize="1" noEditPoints="1" noAdjustHandles="1" noChangeArrowheads="1" noChangeShapeType="1" noTextEdit="1"/>
          </p:cNvSpPr>
          <p:nvPr>
            <p:ph type="body" sz="half" idx="1"/>
          </p:nvPr>
        </p:nvSpPr>
        <p:spPr>
          <a:xfrm>
            <a:off x="685800" y="1600200"/>
            <a:ext cx="7848600" cy="3581400"/>
          </a:xfrm>
          <a:blipFill rotWithShape="0">
            <a:blip r:embed="rId3" cstate="print"/>
            <a:stretch>
              <a:fillRect t="-2192"/>
            </a:stretch>
          </a:blipFill>
          <a:ln w="38100">
            <a:solidFill>
              <a:srgbClr val="CC0000"/>
            </a:solidFill>
            <a:miter lim="800000"/>
            <a:headEnd/>
            <a:tailEnd/>
          </a:ln>
          <a:extLst/>
        </p:spPr>
        <p:txBody>
          <a:bodyPr/>
          <a:lstStyle/>
          <a:p>
            <a:pPr>
              <a:defRPr/>
            </a:pPr>
            <a:r>
              <a:rPr lang="en-US" dirty="0">
                <a:noFill/>
              </a:rPr>
              <a:t> </a:t>
            </a:r>
          </a:p>
        </p:txBody>
      </p:sp>
      <p:sp>
        <p:nvSpPr>
          <p:cNvPr id="28676" name="Rectangle 5"/>
          <p:cNvSpPr>
            <a:spLocks noGrp="1" noChangeArrowheads="1"/>
          </p:cNvSpPr>
          <p:nvPr>
            <p:ph type="title"/>
          </p:nvPr>
        </p:nvSpPr>
        <p:spPr>
          <a:xfrm>
            <a:off x="685800" y="533400"/>
            <a:ext cx="7772400" cy="762000"/>
          </a:xfrm>
          <a:solidFill>
            <a:srgbClr val="FF2F2F"/>
          </a:solidFill>
          <a:ln w="38100">
            <a:solidFill>
              <a:srgbClr val="CC0000"/>
            </a:solidFill>
            <a:miter lim="800000"/>
            <a:headEnd/>
            <a:tailEnd/>
          </a:ln>
        </p:spPr>
        <p:txBody>
          <a:bodyPr/>
          <a:lstStyle/>
          <a:p>
            <a:pPr eaLnBrk="1" hangingPunct="1"/>
            <a:r>
              <a:rPr lang="en-US" altLang="en-US" sz="3600"/>
              <a:t> </a:t>
            </a:r>
            <a:r>
              <a:rPr lang="en-US" altLang="en-US" sz="4800" b="1"/>
              <a:t>200</a:t>
            </a:r>
          </a:p>
        </p:txBody>
      </p:sp>
      <p:grpSp>
        <p:nvGrpSpPr>
          <p:cNvPr id="28677" name="Group 8" title="Arrow"/>
          <p:cNvGrpSpPr>
            <a:grpSpLocks/>
          </p:cNvGrpSpPr>
          <p:nvPr/>
        </p:nvGrpSpPr>
        <p:grpSpPr bwMode="auto">
          <a:xfrm>
            <a:off x="8153400" y="5410200"/>
            <a:ext cx="685800" cy="838200"/>
            <a:chOff x="5088" y="3504"/>
            <a:chExt cx="432" cy="528"/>
          </a:xfrm>
        </p:grpSpPr>
        <p:sp>
          <p:nvSpPr>
            <p:cNvPr id="28678" name="Rectangle 9">
              <a:hlinkClick r:id="rId4" action="ppaction://hlinksldjump"/>
            </p:cNvPr>
            <p:cNvSpPr>
              <a:spLocks noChangeArrowheads="1"/>
            </p:cNvSpPr>
            <p:nvPr/>
          </p:nvSpPr>
          <p:spPr bwMode="auto">
            <a:xfrm>
              <a:off x="5088" y="3504"/>
              <a:ext cx="432" cy="528"/>
            </a:xfrm>
            <a:prstGeom prst="rect">
              <a:avLst/>
            </a:prstGeom>
            <a:solidFill>
              <a:srgbClr val="FF2F2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28679" name="AutoShape 10">
              <a:hlinkClick r:id="rId4" action="ppaction://hlinksldjump"/>
            </p:cNvPr>
            <p:cNvSpPr>
              <a:spLocks noChangeArrowheads="1"/>
            </p:cNvSpPr>
            <p:nvPr/>
          </p:nvSpPr>
          <p:spPr bwMode="auto">
            <a:xfrm rot="10800000">
              <a:off x="5136" y="3552"/>
              <a:ext cx="336" cy="336"/>
            </a:xfrm>
            <a:custGeom>
              <a:avLst/>
              <a:gdLst>
                <a:gd name="T0" fmla="*/ 2 w 21600"/>
                <a:gd name="T1" fmla="*/ 0 h 21600"/>
                <a:gd name="T2" fmla="*/ 1 w 21600"/>
                <a:gd name="T3" fmla="*/ 3 h 21600"/>
                <a:gd name="T4" fmla="*/ 2 w 21600"/>
                <a:gd name="T5" fmla="*/ 1 h 21600"/>
                <a:gd name="T6" fmla="*/ 6 w 21600"/>
                <a:gd name="T7" fmla="*/ 3 h 21600"/>
                <a:gd name="T8" fmla="*/ 5 w 21600"/>
                <a:gd name="T9" fmla="*/ 4 h 21600"/>
                <a:gd name="T10" fmla="*/ 3 w 21600"/>
                <a:gd name="T11" fmla="*/ 3 h 21600"/>
                <a:gd name="T12" fmla="*/ 0 60000 65536"/>
                <a:gd name="T13" fmla="*/ 0 60000 65536"/>
                <a:gd name="T14" fmla="*/ 0 60000 65536"/>
                <a:gd name="T15" fmla="*/ 0 60000 65536"/>
                <a:gd name="T16" fmla="*/ 0 60000 65536"/>
                <a:gd name="T17" fmla="*/ 0 60000 65536"/>
                <a:gd name="T18" fmla="*/ 3150 w 21600"/>
                <a:gd name="T19" fmla="*/ 3150 h 21600"/>
                <a:gd name="T20" fmla="*/ 18450 w 21600"/>
                <a:gd name="T21" fmla="*/ 1845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200" y="10800"/>
                  </a:moveTo>
                  <a:cubicBezTo>
                    <a:pt x="16200" y="7817"/>
                    <a:pt x="13782" y="5400"/>
                    <a:pt x="10800" y="5400"/>
                  </a:cubicBezTo>
                  <a:cubicBezTo>
                    <a:pt x="7817" y="5400"/>
                    <a:pt x="5400" y="7817"/>
                    <a:pt x="5400" y="10800"/>
                  </a:cubicBezTo>
                  <a:cubicBezTo>
                    <a:pt x="5400" y="11438"/>
                    <a:pt x="5513" y="12071"/>
                    <a:pt x="5734" y="12669"/>
                  </a:cubicBezTo>
                  <a:lnTo>
                    <a:pt x="668" y="14539"/>
                  </a:lnTo>
                  <a:cubicBezTo>
                    <a:pt x="226" y="13342"/>
                    <a:pt x="0" y="12076"/>
                    <a:pt x="0" y="10800"/>
                  </a:cubicBezTo>
                  <a:cubicBezTo>
                    <a:pt x="0" y="4835"/>
                    <a:pt x="4835" y="0"/>
                    <a:pt x="10800" y="0"/>
                  </a:cubicBezTo>
                  <a:cubicBezTo>
                    <a:pt x="16764" y="0"/>
                    <a:pt x="21600" y="4835"/>
                    <a:pt x="21600" y="10799"/>
                  </a:cubicBezTo>
                  <a:lnTo>
                    <a:pt x="21600" y="10800"/>
                  </a:lnTo>
                  <a:lnTo>
                    <a:pt x="24300" y="10800"/>
                  </a:lnTo>
                  <a:lnTo>
                    <a:pt x="18900" y="16200"/>
                  </a:lnTo>
                  <a:lnTo>
                    <a:pt x="13500" y="10800"/>
                  </a:lnTo>
                  <a:lnTo>
                    <a:pt x="16200" y="10800"/>
                  </a:lnTo>
                  <a:close/>
                </a:path>
              </a:pathLst>
            </a:cu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 name="TextBox 1"/>
          <p:cNvSpPr txBox="1"/>
          <p:nvPr/>
        </p:nvSpPr>
        <p:spPr>
          <a:xfrm>
            <a:off x="914400" y="1676400"/>
            <a:ext cx="7239000" cy="1200329"/>
          </a:xfrm>
          <a:prstGeom prst="rect">
            <a:avLst/>
          </a:prstGeom>
          <a:solidFill>
            <a:schemeClr val="bg1">
              <a:lumMod val="95000"/>
            </a:schemeClr>
          </a:solidFill>
        </p:spPr>
        <p:txBody>
          <a:bodyPr wrap="square" rtlCol="0">
            <a:spAutoFit/>
          </a:bodyPr>
          <a:lstStyle/>
          <a:p>
            <a:pPr algn="ctr"/>
            <a:r>
              <a:rPr lang="en-US" sz="3600" b="1" dirty="0"/>
              <a:t>Solve for </a:t>
            </a:r>
            <a:r>
              <a:rPr lang="en-US" sz="3600" b="1" i="1" dirty="0"/>
              <a:t>x</a:t>
            </a:r>
            <a:r>
              <a:rPr lang="en-US" sz="3600" b="1" dirty="0"/>
              <a:t>.</a:t>
            </a:r>
          </a:p>
          <a:p>
            <a:pPr algn="ctr"/>
            <a:endParaRPr lang="en-US" sz="3600"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099"/>
                                        </p:tgtEl>
                                        <p:attrNameLst>
                                          <p:attrName>style.visibility</p:attrName>
                                        </p:attrNameLst>
                                      </p:cBhvr>
                                      <p:to>
                                        <p:strVal val="visible"/>
                                      </p:to>
                                    </p:set>
                                    <p:animEffect transition="in" filter="blinds(horizontal)">
                                      <p:cBhvr>
                                        <p:cTn id="7" dur="500"/>
                                        <p:tgtEl>
                                          <p:spTgt spid="4099"/>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animBg="1"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685800" y="609600"/>
            <a:ext cx="7848600" cy="762000"/>
          </a:xfrm>
          <a:solidFill>
            <a:srgbClr val="CC66FF"/>
          </a:solidFill>
          <a:ln w="38100">
            <a:solidFill>
              <a:srgbClr val="800080"/>
            </a:solidFill>
            <a:miter lim="800000"/>
            <a:headEnd/>
            <a:tailEnd/>
          </a:ln>
        </p:spPr>
        <p:txBody>
          <a:bodyPr/>
          <a:lstStyle/>
          <a:p>
            <a:pPr eaLnBrk="1" hangingPunct="1"/>
            <a:r>
              <a:rPr lang="en-US" altLang="en-US" sz="4000" b="1" dirty="0" smtClean="0"/>
              <a:t>400</a:t>
            </a:r>
            <a:r>
              <a:rPr lang="en-US" altLang="en-US" sz="4000" b="1" dirty="0" smtClean="0">
                <a:solidFill>
                  <a:srgbClr val="CC66FF"/>
                </a:solidFill>
              </a:rPr>
              <a:t>…..</a:t>
            </a:r>
            <a:endParaRPr lang="en-US" altLang="en-US" sz="4000" b="1" dirty="0">
              <a:solidFill>
                <a:srgbClr val="CC66FF"/>
              </a:solidFill>
            </a:endParaRPr>
          </a:p>
        </p:txBody>
      </p:sp>
      <p:sp>
        <p:nvSpPr>
          <p:cNvPr id="56323" name="Rectangle 3" title="Question"/>
          <p:cNvSpPr>
            <a:spLocks noGrp="1" noChangeArrowheads="1"/>
          </p:cNvSpPr>
          <p:nvPr>
            <p:ph type="body" sz="half" idx="1"/>
          </p:nvPr>
        </p:nvSpPr>
        <p:spPr>
          <a:xfrm>
            <a:off x="685800" y="1600200"/>
            <a:ext cx="7848600" cy="3657600"/>
          </a:xfrm>
          <a:solidFill>
            <a:srgbClr val="EAEAEA"/>
          </a:solidFill>
          <a:ln w="38100">
            <a:solidFill>
              <a:srgbClr val="800080"/>
            </a:solidFill>
            <a:miter lim="800000"/>
            <a:headEnd/>
            <a:tailEnd/>
          </a:ln>
        </p:spPr>
        <p:txBody>
          <a:bodyPr/>
          <a:lstStyle/>
          <a:p>
            <a:pPr algn="ctr" eaLnBrk="1" hangingPunct="1">
              <a:buFontTx/>
              <a:buNone/>
            </a:pPr>
            <a:endParaRPr lang="en-US" altLang="en-US" sz="3600" b="1"/>
          </a:p>
          <a:p>
            <a:pPr algn="ctr" eaLnBrk="1" hangingPunct="1">
              <a:buFontTx/>
              <a:buNone/>
            </a:pPr>
            <a:endParaRPr lang="en-US" altLang="en-US" sz="3600" b="1"/>
          </a:p>
        </p:txBody>
      </p:sp>
      <p:sp>
        <p:nvSpPr>
          <p:cNvPr id="31749" name="Text Box 5"/>
          <p:cNvSpPr txBox="1">
            <a:spLocks noChangeArrowheads="1"/>
          </p:cNvSpPr>
          <p:nvPr/>
        </p:nvSpPr>
        <p:spPr bwMode="auto">
          <a:xfrm>
            <a:off x="685800" y="5410200"/>
            <a:ext cx="7162800" cy="707886"/>
          </a:xfrm>
          <a:prstGeom prst="rect">
            <a:avLst/>
          </a:prstGeom>
          <a:solidFill>
            <a:srgbClr val="C0C0C0"/>
          </a:solidFill>
          <a:ln w="38100">
            <a:solidFill>
              <a:srgbClr val="800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4000" b="1" dirty="0"/>
              <a:t>Answer:52.6%</a:t>
            </a:r>
            <a:endParaRPr lang="en-US" altLang="en-US" sz="2800" b="1" baseline="30000" dirty="0"/>
          </a:p>
        </p:txBody>
      </p:sp>
      <p:grpSp>
        <p:nvGrpSpPr>
          <p:cNvPr id="56326" name="Group 14" title="Arrow"/>
          <p:cNvGrpSpPr>
            <a:grpSpLocks/>
          </p:cNvGrpSpPr>
          <p:nvPr/>
        </p:nvGrpSpPr>
        <p:grpSpPr bwMode="auto">
          <a:xfrm>
            <a:off x="8153400" y="5410200"/>
            <a:ext cx="685800" cy="838200"/>
            <a:chOff x="5088" y="3504"/>
            <a:chExt cx="432" cy="528"/>
          </a:xfrm>
        </p:grpSpPr>
        <p:sp>
          <p:nvSpPr>
            <p:cNvPr id="56327" name="Rectangle 15">
              <a:hlinkClick r:id="rId3" action="ppaction://hlinksldjump"/>
            </p:cNvPr>
            <p:cNvSpPr>
              <a:spLocks noChangeArrowheads="1"/>
            </p:cNvSpPr>
            <p:nvPr/>
          </p:nvSpPr>
          <p:spPr bwMode="auto">
            <a:xfrm>
              <a:off x="5088" y="3504"/>
              <a:ext cx="432" cy="528"/>
            </a:xfrm>
            <a:prstGeom prst="rect">
              <a:avLst/>
            </a:prstGeom>
            <a:solidFill>
              <a:srgbClr val="CC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56328" name="AutoShape 16">
              <a:hlinkClick r:id="rId3" action="ppaction://hlinksldjump"/>
            </p:cNvPr>
            <p:cNvSpPr>
              <a:spLocks noChangeArrowheads="1"/>
            </p:cNvSpPr>
            <p:nvPr/>
          </p:nvSpPr>
          <p:spPr bwMode="auto">
            <a:xfrm rot="10800000">
              <a:off x="5136" y="3552"/>
              <a:ext cx="336" cy="336"/>
            </a:xfrm>
            <a:custGeom>
              <a:avLst/>
              <a:gdLst>
                <a:gd name="T0" fmla="*/ 2 w 21600"/>
                <a:gd name="T1" fmla="*/ 0 h 21600"/>
                <a:gd name="T2" fmla="*/ 1 w 21600"/>
                <a:gd name="T3" fmla="*/ 3 h 21600"/>
                <a:gd name="T4" fmla="*/ 2 w 21600"/>
                <a:gd name="T5" fmla="*/ 1 h 21600"/>
                <a:gd name="T6" fmla="*/ 6 w 21600"/>
                <a:gd name="T7" fmla="*/ 3 h 21600"/>
                <a:gd name="T8" fmla="*/ 5 w 21600"/>
                <a:gd name="T9" fmla="*/ 4 h 21600"/>
                <a:gd name="T10" fmla="*/ 3 w 21600"/>
                <a:gd name="T11" fmla="*/ 3 h 21600"/>
                <a:gd name="T12" fmla="*/ 0 60000 65536"/>
                <a:gd name="T13" fmla="*/ 0 60000 65536"/>
                <a:gd name="T14" fmla="*/ 0 60000 65536"/>
                <a:gd name="T15" fmla="*/ 0 60000 65536"/>
                <a:gd name="T16" fmla="*/ 0 60000 65536"/>
                <a:gd name="T17" fmla="*/ 0 60000 65536"/>
                <a:gd name="T18" fmla="*/ 3150 w 21600"/>
                <a:gd name="T19" fmla="*/ 3150 h 21600"/>
                <a:gd name="T20" fmla="*/ 18450 w 21600"/>
                <a:gd name="T21" fmla="*/ 1845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200" y="10800"/>
                  </a:moveTo>
                  <a:cubicBezTo>
                    <a:pt x="16200" y="7817"/>
                    <a:pt x="13782" y="5400"/>
                    <a:pt x="10800" y="5400"/>
                  </a:cubicBezTo>
                  <a:cubicBezTo>
                    <a:pt x="7817" y="5400"/>
                    <a:pt x="5400" y="7817"/>
                    <a:pt x="5400" y="10800"/>
                  </a:cubicBezTo>
                  <a:cubicBezTo>
                    <a:pt x="5400" y="11438"/>
                    <a:pt x="5513" y="12071"/>
                    <a:pt x="5734" y="12669"/>
                  </a:cubicBezTo>
                  <a:lnTo>
                    <a:pt x="668" y="14539"/>
                  </a:lnTo>
                  <a:cubicBezTo>
                    <a:pt x="226" y="13342"/>
                    <a:pt x="0" y="12076"/>
                    <a:pt x="0" y="10800"/>
                  </a:cubicBezTo>
                  <a:cubicBezTo>
                    <a:pt x="0" y="4835"/>
                    <a:pt x="4835" y="0"/>
                    <a:pt x="10800" y="0"/>
                  </a:cubicBezTo>
                  <a:cubicBezTo>
                    <a:pt x="16764" y="0"/>
                    <a:pt x="21600" y="4835"/>
                    <a:pt x="21600" y="10799"/>
                  </a:cubicBezTo>
                  <a:lnTo>
                    <a:pt x="21600" y="10800"/>
                  </a:lnTo>
                  <a:lnTo>
                    <a:pt x="24300" y="10800"/>
                  </a:lnTo>
                  <a:lnTo>
                    <a:pt x="18900" y="16200"/>
                  </a:lnTo>
                  <a:lnTo>
                    <a:pt x="13500" y="10800"/>
                  </a:lnTo>
                  <a:lnTo>
                    <a:pt x="16200" y="10800"/>
                  </a:lnTo>
                  <a:close/>
                </a:path>
              </a:pathLst>
            </a:cu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 name="TextBox 1"/>
          <p:cNvSpPr txBox="1"/>
          <p:nvPr/>
        </p:nvSpPr>
        <p:spPr>
          <a:xfrm>
            <a:off x="914400" y="1752600"/>
            <a:ext cx="7315200" cy="1569660"/>
          </a:xfrm>
          <a:prstGeom prst="rect">
            <a:avLst/>
          </a:prstGeom>
          <a:noFill/>
        </p:spPr>
        <p:txBody>
          <a:bodyPr wrap="square" rtlCol="0">
            <a:spAutoFit/>
          </a:bodyPr>
          <a:lstStyle/>
          <a:p>
            <a:r>
              <a:rPr lang="en-US" sz="3200" dirty="0"/>
              <a:t>Determine what percentage of girls, to the nearest tenth, participate in after school activities.</a:t>
            </a:r>
          </a:p>
        </p:txBody>
      </p:sp>
      <p:pic>
        <p:nvPicPr>
          <p:cNvPr id="3" name="Picture 2" title="Graphic"/>
          <p:cNvPicPr>
            <a:picLocks noChangeAspect="1"/>
          </p:cNvPicPr>
          <p:nvPr/>
        </p:nvPicPr>
        <p:blipFill>
          <a:blip r:embed="rId4" cstate="print"/>
          <a:stretch>
            <a:fillRect/>
          </a:stretch>
        </p:blipFill>
        <p:spPr>
          <a:xfrm>
            <a:off x="1159388" y="3322260"/>
            <a:ext cx="6215624" cy="1739296"/>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1749"/>
                                        </p:tgtEl>
                                        <p:attrNameLst>
                                          <p:attrName>style.visibility</p:attrName>
                                        </p:attrNameLst>
                                      </p:cBhvr>
                                      <p:to>
                                        <p:strVal val="visible"/>
                                      </p:to>
                                    </p:set>
                                    <p:animEffect transition="in" filter="blinds(horizontal)">
                                      <p:cBhvr>
                                        <p:cTn id="7" dur="500"/>
                                        <p:tgtEl>
                                          <p:spTgt spid="31749"/>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9" grpId="0" animBg="1"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685800" y="609600"/>
            <a:ext cx="7848600" cy="685800"/>
          </a:xfrm>
          <a:solidFill>
            <a:srgbClr val="CC66FF"/>
          </a:solidFill>
          <a:ln w="38100">
            <a:solidFill>
              <a:srgbClr val="800080"/>
            </a:solidFill>
            <a:miter lim="800000"/>
            <a:headEnd/>
            <a:tailEnd/>
          </a:ln>
        </p:spPr>
        <p:txBody>
          <a:bodyPr/>
          <a:lstStyle/>
          <a:p>
            <a:pPr eaLnBrk="1" hangingPunct="1"/>
            <a:r>
              <a:rPr lang="en-US" altLang="en-US" sz="4000" b="1" dirty="0" smtClean="0"/>
              <a:t>500</a:t>
            </a:r>
            <a:r>
              <a:rPr lang="en-US" altLang="en-US" sz="4000" b="1" dirty="0" smtClean="0">
                <a:solidFill>
                  <a:srgbClr val="CC66FF"/>
                </a:solidFill>
              </a:rPr>
              <a:t>…..</a:t>
            </a:r>
            <a:endParaRPr lang="en-US" altLang="en-US" sz="4000" b="1" dirty="0">
              <a:solidFill>
                <a:srgbClr val="CC66FF"/>
              </a:solidFill>
            </a:endParaRPr>
          </a:p>
        </p:txBody>
      </p:sp>
      <p:sp>
        <p:nvSpPr>
          <p:cNvPr id="57347" name="Rectangle 3" title="Question"/>
          <p:cNvSpPr>
            <a:spLocks noGrp="1" noChangeArrowheads="1"/>
          </p:cNvSpPr>
          <p:nvPr>
            <p:ph type="body" sz="half" idx="1"/>
          </p:nvPr>
        </p:nvSpPr>
        <p:spPr>
          <a:xfrm>
            <a:off x="685800" y="1676400"/>
            <a:ext cx="7848600" cy="3505200"/>
          </a:xfrm>
          <a:solidFill>
            <a:srgbClr val="EAEAEA"/>
          </a:solidFill>
          <a:ln w="38100">
            <a:solidFill>
              <a:srgbClr val="800080"/>
            </a:solidFill>
            <a:miter lim="800000"/>
            <a:headEnd/>
            <a:tailEnd/>
          </a:ln>
        </p:spPr>
        <p:txBody>
          <a:bodyPr/>
          <a:lstStyle/>
          <a:p>
            <a:pPr algn="ctr" eaLnBrk="1" hangingPunct="1">
              <a:buFontTx/>
              <a:buNone/>
            </a:pPr>
            <a:endParaRPr lang="en-US" altLang="en-US" sz="3600" b="1"/>
          </a:p>
          <a:p>
            <a:pPr algn="ctr" eaLnBrk="1" hangingPunct="1">
              <a:buFontTx/>
              <a:buNone/>
            </a:pPr>
            <a:endParaRPr lang="en-US" altLang="en-US" sz="3600" b="1"/>
          </a:p>
        </p:txBody>
      </p:sp>
      <p:sp>
        <p:nvSpPr>
          <p:cNvPr id="32773" name="Text Box 5"/>
          <p:cNvSpPr txBox="1">
            <a:spLocks noChangeArrowheads="1"/>
          </p:cNvSpPr>
          <p:nvPr/>
        </p:nvSpPr>
        <p:spPr bwMode="auto">
          <a:xfrm>
            <a:off x="685800" y="5410200"/>
            <a:ext cx="7162800" cy="584775"/>
          </a:xfrm>
          <a:prstGeom prst="rect">
            <a:avLst/>
          </a:prstGeom>
          <a:solidFill>
            <a:srgbClr val="C0C0C0"/>
          </a:solidFill>
          <a:ln w="38100">
            <a:solidFill>
              <a:srgbClr val="800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b="1" dirty="0"/>
              <a:t>Answer: Mean, </a:t>
            </a:r>
            <a:r>
              <a:rPr lang="en-US" altLang="en-US" b="1"/>
              <a:t>Standard Deviation</a:t>
            </a:r>
            <a:endParaRPr lang="en-US" altLang="en-US" sz="2800" b="1" baseline="30000" dirty="0"/>
          </a:p>
        </p:txBody>
      </p:sp>
      <p:sp>
        <p:nvSpPr>
          <p:cNvPr id="57349" name="Text Box 6" title="Text Box"/>
          <p:cNvSpPr txBox="1">
            <a:spLocks noChangeArrowheads="1"/>
          </p:cNvSpPr>
          <p:nvPr/>
        </p:nvSpPr>
        <p:spPr bwMode="auto">
          <a:xfrm>
            <a:off x="914400" y="2286000"/>
            <a:ext cx="7162800" cy="457200"/>
          </a:xfrm>
          <a:prstGeom prst="rect">
            <a:avLst/>
          </a:prstGeom>
          <a:noFill/>
          <a:ln>
            <a:noFill/>
          </a:ln>
          <a:effectLst/>
          <a:extLst>
            <a:ext uri="{909E8E84-426E-40DD-AFC4-6F175D3DCCD1}">
              <a14:hiddenFill xmlns:a14="http://schemas.microsoft.com/office/drawing/2010/main">
                <a:solidFill>
                  <a:srgbClr val="CC99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endParaRPr lang="en-US" altLang="en-US" sz="2400">
              <a:latin typeface="Times New Roman" panose="02020603050405020304" pitchFamily="18" charset="0"/>
            </a:endParaRPr>
          </a:p>
        </p:txBody>
      </p:sp>
      <p:grpSp>
        <p:nvGrpSpPr>
          <p:cNvPr id="57350" name="Group 12" title="Arrow"/>
          <p:cNvGrpSpPr>
            <a:grpSpLocks/>
          </p:cNvGrpSpPr>
          <p:nvPr/>
        </p:nvGrpSpPr>
        <p:grpSpPr bwMode="auto">
          <a:xfrm>
            <a:off x="8153400" y="5410200"/>
            <a:ext cx="685800" cy="838200"/>
            <a:chOff x="5088" y="3504"/>
            <a:chExt cx="432" cy="528"/>
          </a:xfrm>
        </p:grpSpPr>
        <p:sp>
          <p:nvSpPr>
            <p:cNvPr id="57351" name="Rectangle 13">
              <a:hlinkClick r:id="rId3" action="ppaction://hlinksldjump"/>
            </p:cNvPr>
            <p:cNvSpPr>
              <a:spLocks noChangeArrowheads="1"/>
            </p:cNvSpPr>
            <p:nvPr/>
          </p:nvSpPr>
          <p:spPr bwMode="auto">
            <a:xfrm>
              <a:off x="5088" y="3504"/>
              <a:ext cx="432" cy="528"/>
            </a:xfrm>
            <a:prstGeom prst="rect">
              <a:avLst/>
            </a:prstGeom>
            <a:solidFill>
              <a:srgbClr val="CC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57352" name="AutoShape 14">
              <a:hlinkClick r:id="rId3" action="ppaction://hlinksldjump"/>
            </p:cNvPr>
            <p:cNvSpPr>
              <a:spLocks noChangeArrowheads="1"/>
            </p:cNvSpPr>
            <p:nvPr/>
          </p:nvSpPr>
          <p:spPr bwMode="auto">
            <a:xfrm rot="10800000">
              <a:off x="5136" y="3552"/>
              <a:ext cx="336" cy="336"/>
            </a:xfrm>
            <a:custGeom>
              <a:avLst/>
              <a:gdLst>
                <a:gd name="T0" fmla="*/ 2 w 21600"/>
                <a:gd name="T1" fmla="*/ 0 h 21600"/>
                <a:gd name="T2" fmla="*/ 1 w 21600"/>
                <a:gd name="T3" fmla="*/ 3 h 21600"/>
                <a:gd name="T4" fmla="*/ 2 w 21600"/>
                <a:gd name="T5" fmla="*/ 1 h 21600"/>
                <a:gd name="T6" fmla="*/ 6 w 21600"/>
                <a:gd name="T7" fmla="*/ 3 h 21600"/>
                <a:gd name="T8" fmla="*/ 5 w 21600"/>
                <a:gd name="T9" fmla="*/ 4 h 21600"/>
                <a:gd name="T10" fmla="*/ 3 w 21600"/>
                <a:gd name="T11" fmla="*/ 3 h 21600"/>
                <a:gd name="T12" fmla="*/ 0 60000 65536"/>
                <a:gd name="T13" fmla="*/ 0 60000 65536"/>
                <a:gd name="T14" fmla="*/ 0 60000 65536"/>
                <a:gd name="T15" fmla="*/ 0 60000 65536"/>
                <a:gd name="T16" fmla="*/ 0 60000 65536"/>
                <a:gd name="T17" fmla="*/ 0 60000 65536"/>
                <a:gd name="T18" fmla="*/ 3150 w 21600"/>
                <a:gd name="T19" fmla="*/ 3150 h 21600"/>
                <a:gd name="T20" fmla="*/ 18450 w 21600"/>
                <a:gd name="T21" fmla="*/ 1845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200" y="10800"/>
                  </a:moveTo>
                  <a:cubicBezTo>
                    <a:pt x="16200" y="7817"/>
                    <a:pt x="13782" y="5400"/>
                    <a:pt x="10800" y="5400"/>
                  </a:cubicBezTo>
                  <a:cubicBezTo>
                    <a:pt x="7817" y="5400"/>
                    <a:pt x="5400" y="7817"/>
                    <a:pt x="5400" y="10800"/>
                  </a:cubicBezTo>
                  <a:cubicBezTo>
                    <a:pt x="5400" y="11438"/>
                    <a:pt x="5513" y="12071"/>
                    <a:pt x="5734" y="12669"/>
                  </a:cubicBezTo>
                  <a:lnTo>
                    <a:pt x="668" y="14539"/>
                  </a:lnTo>
                  <a:cubicBezTo>
                    <a:pt x="226" y="13342"/>
                    <a:pt x="0" y="12076"/>
                    <a:pt x="0" y="10800"/>
                  </a:cubicBezTo>
                  <a:cubicBezTo>
                    <a:pt x="0" y="4835"/>
                    <a:pt x="4835" y="0"/>
                    <a:pt x="10800" y="0"/>
                  </a:cubicBezTo>
                  <a:cubicBezTo>
                    <a:pt x="16764" y="0"/>
                    <a:pt x="21600" y="4835"/>
                    <a:pt x="21600" y="10799"/>
                  </a:cubicBezTo>
                  <a:lnTo>
                    <a:pt x="21600" y="10800"/>
                  </a:lnTo>
                  <a:lnTo>
                    <a:pt x="24300" y="10800"/>
                  </a:lnTo>
                  <a:lnTo>
                    <a:pt x="18900" y="16200"/>
                  </a:lnTo>
                  <a:lnTo>
                    <a:pt x="13500" y="10800"/>
                  </a:lnTo>
                  <a:lnTo>
                    <a:pt x="16200" y="10800"/>
                  </a:lnTo>
                  <a:close/>
                </a:path>
              </a:pathLst>
            </a:cu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 name="TextBox 1"/>
          <p:cNvSpPr txBox="1"/>
          <p:nvPr/>
        </p:nvSpPr>
        <p:spPr>
          <a:xfrm>
            <a:off x="838200" y="1752600"/>
            <a:ext cx="7543800" cy="3416320"/>
          </a:xfrm>
          <a:prstGeom prst="rect">
            <a:avLst/>
          </a:prstGeom>
          <a:noFill/>
        </p:spPr>
        <p:txBody>
          <a:bodyPr wrap="square" rtlCol="0">
            <a:spAutoFit/>
          </a:bodyPr>
          <a:lstStyle/>
          <a:p>
            <a:r>
              <a:rPr lang="en-US" sz="2400" dirty="0"/>
              <a:t>Kayla’s quiz and test grades for 4</a:t>
            </a:r>
            <a:r>
              <a:rPr lang="en-US" sz="2400" baseline="30000" dirty="0"/>
              <a:t>th</a:t>
            </a:r>
            <a:r>
              <a:rPr lang="en-US" sz="2400" dirty="0"/>
              <a:t> 9 weeks are 75%, 85%, 90%, 60%, 88% and 81%. If she earns a 83% on her next test, which of the following measures will change?</a:t>
            </a:r>
          </a:p>
          <a:p>
            <a:pPr marL="457200" indent="-457200">
              <a:buFont typeface="Arial" panose="020B0604020202020204" pitchFamily="34" charset="0"/>
              <a:buChar char="•"/>
            </a:pPr>
            <a:r>
              <a:rPr lang="en-US" sz="2400" dirty="0"/>
              <a:t>Mean</a:t>
            </a:r>
          </a:p>
          <a:p>
            <a:pPr marL="457200" indent="-457200">
              <a:buFont typeface="Arial" panose="020B0604020202020204" pitchFamily="34" charset="0"/>
              <a:buChar char="•"/>
            </a:pPr>
            <a:r>
              <a:rPr lang="en-US" sz="2400" dirty="0"/>
              <a:t>Median</a:t>
            </a:r>
          </a:p>
          <a:p>
            <a:pPr marL="457200" indent="-457200">
              <a:buFont typeface="Arial" panose="020B0604020202020204" pitchFamily="34" charset="0"/>
              <a:buChar char="•"/>
            </a:pPr>
            <a:r>
              <a:rPr lang="en-US" sz="2400" dirty="0"/>
              <a:t>Standard Deviation</a:t>
            </a:r>
          </a:p>
          <a:p>
            <a:pPr marL="457200" indent="-457200">
              <a:buFont typeface="Arial" panose="020B0604020202020204" pitchFamily="34" charset="0"/>
              <a:buChar char="•"/>
            </a:pPr>
            <a:r>
              <a:rPr lang="en-US" sz="2400" dirty="0"/>
              <a:t>Range</a:t>
            </a:r>
          </a:p>
          <a:p>
            <a:pPr marL="457200" indent="-457200">
              <a:buFont typeface="Arial" panose="020B0604020202020204" pitchFamily="34" charset="0"/>
              <a:buChar char="•"/>
            </a:pPr>
            <a:r>
              <a:rPr lang="en-US" sz="2400" dirty="0"/>
              <a:t>Interquartile Range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2773"/>
                                        </p:tgtEl>
                                        <p:attrNameLst>
                                          <p:attrName>style.visibility</p:attrName>
                                        </p:attrNameLst>
                                      </p:cBhvr>
                                      <p:to>
                                        <p:strVal val="visible"/>
                                      </p:to>
                                    </p:set>
                                    <p:animEffect transition="in" filter="blinds(horizontal)">
                                      <p:cBhvr>
                                        <p:cTn id="7" dur="500"/>
                                        <p:tgtEl>
                                          <p:spTgt spid="32773"/>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3" grpId="0" animBg="1"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title="Equation"/>
          <p:cNvSpPr>
            <a:spLocks noGrp="1" noChangeArrowheads="1"/>
          </p:cNvSpPr>
          <p:nvPr>
            <p:ph type="body" sz="half" idx="1"/>
          </p:nvPr>
        </p:nvSpPr>
        <p:spPr>
          <a:xfrm>
            <a:off x="685800" y="1676400"/>
            <a:ext cx="7848600" cy="3505200"/>
          </a:xfrm>
          <a:solidFill>
            <a:srgbClr val="EAEAEA"/>
          </a:solidFill>
          <a:ln w="38100">
            <a:solidFill>
              <a:srgbClr val="CC0000"/>
            </a:solidFill>
            <a:miter lim="800000"/>
            <a:headEnd/>
            <a:tailEnd/>
          </a:ln>
        </p:spPr>
        <p:txBody>
          <a:bodyPr/>
          <a:lstStyle/>
          <a:p>
            <a:pPr eaLnBrk="1" hangingPunct="1"/>
            <a:endParaRPr lang="en-US" altLang="en-US" sz="2800" b="1"/>
          </a:p>
          <a:p>
            <a:pPr eaLnBrk="1" hangingPunct="1"/>
            <a:endParaRPr lang="en-US" altLang="en-US" sz="2800" b="1"/>
          </a:p>
          <a:p>
            <a:pPr algn="ctr" eaLnBrk="1" hangingPunct="1">
              <a:buFontTx/>
              <a:buNone/>
            </a:pPr>
            <a:r>
              <a:rPr lang="en-US" altLang="en-US" sz="3600" b="1"/>
              <a:t> </a:t>
            </a:r>
          </a:p>
        </p:txBody>
      </p:sp>
      <p:sp>
        <p:nvSpPr>
          <p:cNvPr id="5124" name="Text Box 4" title="Answer"/>
          <p:cNvSpPr txBox="1">
            <a:spLocks noRot="1" noChangeAspect="1" noMove="1" noResize="1" noEditPoints="1" noAdjustHandles="1" noChangeArrowheads="1" noChangeShapeType="1" noTextEdit="1"/>
          </p:cNvSpPr>
          <p:nvPr/>
        </p:nvSpPr>
        <p:spPr bwMode="auto">
          <a:xfrm>
            <a:off x="685800" y="5410200"/>
            <a:ext cx="7162800" cy="832344"/>
          </a:xfrm>
          <a:prstGeom prst="rect">
            <a:avLst/>
          </a:prstGeom>
          <a:blipFill rotWithShape="0">
            <a:blip r:embed="rId3" cstate="print"/>
            <a:stretch>
              <a:fillRect l="-1948" b="-3521"/>
            </a:stretch>
          </a:blipFill>
          <a:ln w="38100">
            <a:solidFill>
              <a:srgbClr val="CC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r>
              <a:rPr lang="en-US">
                <a:noFill/>
              </a:rPr>
              <a:t> </a:t>
            </a:r>
          </a:p>
        </p:txBody>
      </p:sp>
      <p:sp>
        <p:nvSpPr>
          <p:cNvPr id="29700" name="Rectangle 5"/>
          <p:cNvSpPr>
            <a:spLocks noGrp="1" noChangeArrowheads="1"/>
          </p:cNvSpPr>
          <p:nvPr>
            <p:ph type="title"/>
          </p:nvPr>
        </p:nvSpPr>
        <p:spPr>
          <a:xfrm>
            <a:off x="457200" y="274638"/>
            <a:ext cx="8229600" cy="762000"/>
          </a:xfrm>
          <a:solidFill>
            <a:srgbClr val="FF2F2F"/>
          </a:solidFill>
          <a:ln w="38100">
            <a:solidFill>
              <a:srgbClr val="CC0000"/>
            </a:solidFill>
            <a:miter lim="800000"/>
            <a:headEnd/>
            <a:tailEnd/>
          </a:ln>
        </p:spPr>
        <p:txBody>
          <a:bodyPr/>
          <a:lstStyle/>
          <a:p>
            <a:pPr eaLnBrk="1" hangingPunct="1"/>
            <a:r>
              <a:rPr lang="en-US" altLang="en-US" sz="4800" b="1"/>
              <a:t>300</a:t>
            </a:r>
          </a:p>
        </p:txBody>
      </p:sp>
      <p:grpSp>
        <p:nvGrpSpPr>
          <p:cNvPr id="29701" name="Group 7" title="Arrow"/>
          <p:cNvGrpSpPr>
            <a:grpSpLocks/>
          </p:cNvGrpSpPr>
          <p:nvPr/>
        </p:nvGrpSpPr>
        <p:grpSpPr bwMode="auto">
          <a:xfrm>
            <a:off x="8153400" y="5410200"/>
            <a:ext cx="685800" cy="838200"/>
            <a:chOff x="5088" y="3504"/>
            <a:chExt cx="432" cy="528"/>
          </a:xfrm>
        </p:grpSpPr>
        <p:sp>
          <p:nvSpPr>
            <p:cNvPr id="29703" name="Rectangle 8">
              <a:hlinkClick r:id="rId4" action="ppaction://hlinksldjump"/>
            </p:cNvPr>
            <p:cNvSpPr>
              <a:spLocks noChangeArrowheads="1"/>
            </p:cNvSpPr>
            <p:nvPr/>
          </p:nvSpPr>
          <p:spPr bwMode="auto">
            <a:xfrm>
              <a:off x="5088" y="3504"/>
              <a:ext cx="432" cy="528"/>
            </a:xfrm>
            <a:prstGeom prst="rect">
              <a:avLst/>
            </a:prstGeom>
            <a:solidFill>
              <a:srgbClr val="FF2F2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29704" name="AutoShape 9">
              <a:hlinkClick r:id="rId4" action="ppaction://hlinksldjump"/>
            </p:cNvPr>
            <p:cNvSpPr>
              <a:spLocks noChangeArrowheads="1"/>
            </p:cNvSpPr>
            <p:nvPr/>
          </p:nvSpPr>
          <p:spPr bwMode="auto">
            <a:xfrm rot="10800000">
              <a:off x="5136" y="3552"/>
              <a:ext cx="336" cy="336"/>
            </a:xfrm>
            <a:custGeom>
              <a:avLst/>
              <a:gdLst>
                <a:gd name="T0" fmla="*/ 2 w 21600"/>
                <a:gd name="T1" fmla="*/ 0 h 21600"/>
                <a:gd name="T2" fmla="*/ 1 w 21600"/>
                <a:gd name="T3" fmla="*/ 3 h 21600"/>
                <a:gd name="T4" fmla="*/ 2 w 21600"/>
                <a:gd name="T5" fmla="*/ 1 h 21600"/>
                <a:gd name="T6" fmla="*/ 6 w 21600"/>
                <a:gd name="T7" fmla="*/ 3 h 21600"/>
                <a:gd name="T8" fmla="*/ 5 w 21600"/>
                <a:gd name="T9" fmla="*/ 4 h 21600"/>
                <a:gd name="T10" fmla="*/ 3 w 21600"/>
                <a:gd name="T11" fmla="*/ 3 h 21600"/>
                <a:gd name="T12" fmla="*/ 0 60000 65536"/>
                <a:gd name="T13" fmla="*/ 0 60000 65536"/>
                <a:gd name="T14" fmla="*/ 0 60000 65536"/>
                <a:gd name="T15" fmla="*/ 0 60000 65536"/>
                <a:gd name="T16" fmla="*/ 0 60000 65536"/>
                <a:gd name="T17" fmla="*/ 0 60000 65536"/>
                <a:gd name="T18" fmla="*/ 3150 w 21600"/>
                <a:gd name="T19" fmla="*/ 3150 h 21600"/>
                <a:gd name="T20" fmla="*/ 18450 w 21600"/>
                <a:gd name="T21" fmla="*/ 1845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200" y="10800"/>
                  </a:moveTo>
                  <a:cubicBezTo>
                    <a:pt x="16200" y="7817"/>
                    <a:pt x="13782" y="5400"/>
                    <a:pt x="10800" y="5400"/>
                  </a:cubicBezTo>
                  <a:cubicBezTo>
                    <a:pt x="7817" y="5400"/>
                    <a:pt x="5400" y="7817"/>
                    <a:pt x="5400" y="10800"/>
                  </a:cubicBezTo>
                  <a:cubicBezTo>
                    <a:pt x="5400" y="11438"/>
                    <a:pt x="5513" y="12071"/>
                    <a:pt x="5734" y="12669"/>
                  </a:cubicBezTo>
                  <a:lnTo>
                    <a:pt x="668" y="14539"/>
                  </a:lnTo>
                  <a:cubicBezTo>
                    <a:pt x="226" y="13342"/>
                    <a:pt x="0" y="12076"/>
                    <a:pt x="0" y="10800"/>
                  </a:cubicBezTo>
                  <a:cubicBezTo>
                    <a:pt x="0" y="4835"/>
                    <a:pt x="4835" y="0"/>
                    <a:pt x="10800" y="0"/>
                  </a:cubicBezTo>
                  <a:cubicBezTo>
                    <a:pt x="16764" y="0"/>
                    <a:pt x="21600" y="4835"/>
                    <a:pt x="21600" y="10799"/>
                  </a:cubicBezTo>
                  <a:lnTo>
                    <a:pt x="21600" y="10800"/>
                  </a:lnTo>
                  <a:lnTo>
                    <a:pt x="24300" y="10800"/>
                  </a:lnTo>
                  <a:lnTo>
                    <a:pt x="18900" y="16200"/>
                  </a:lnTo>
                  <a:lnTo>
                    <a:pt x="13500" y="10800"/>
                  </a:lnTo>
                  <a:lnTo>
                    <a:pt x="16200" y="10800"/>
                  </a:lnTo>
                  <a:close/>
                </a:path>
              </a:pathLst>
            </a:cu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 name="TextBox 1" title="Equation"/>
          <p:cNvSpPr txBox="1">
            <a:spLocks noRot="1" noChangeAspect="1" noMove="1" noResize="1" noEditPoints="1" noAdjustHandles="1" noChangeArrowheads="1" noChangeShapeType="1" noTextEdit="1"/>
          </p:cNvSpPr>
          <p:nvPr/>
        </p:nvSpPr>
        <p:spPr>
          <a:xfrm>
            <a:off x="990600" y="1905000"/>
            <a:ext cx="7391400" cy="2123658"/>
          </a:xfrm>
          <a:prstGeom prst="rect">
            <a:avLst/>
          </a:prstGeom>
          <a:blipFill rotWithShape="0">
            <a:blip r:embed="rId5" cstate="print"/>
            <a:stretch>
              <a:fillRect t="-6322"/>
            </a:stretch>
          </a:blipFill>
        </p:spPr>
        <p:txBody>
          <a:bodyPr/>
          <a:lstStyle/>
          <a:p>
            <a:pPr>
              <a:defRPr/>
            </a:pPr>
            <a:r>
              <a:rPr lang="en-US">
                <a:noFill/>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5124"/>
                                        </p:tgtEl>
                                        <p:attrNameLst>
                                          <p:attrName>style.visibility</p:attrName>
                                        </p:attrNameLst>
                                      </p:cBhvr>
                                      <p:to>
                                        <p:strVal val="visible"/>
                                      </p:to>
                                    </p:set>
                                    <p:animEffect transition="in" filter="blinds(horizontal)">
                                      <p:cBhvr>
                                        <p:cTn id="7" dur="500"/>
                                        <p:tgtEl>
                                          <p:spTgt spid="5124"/>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85800" y="609600"/>
            <a:ext cx="7848600" cy="685800"/>
          </a:xfrm>
          <a:solidFill>
            <a:srgbClr val="FF2F2F"/>
          </a:solidFill>
          <a:ln w="38100">
            <a:solidFill>
              <a:srgbClr val="CC0000"/>
            </a:solidFill>
            <a:miter lim="800000"/>
            <a:headEnd/>
            <a:tailEnd/>
          </a:ln>
        </p:spPr>
        <p:txBody>
          <a:bodyPr/>
          <a:lstStyle/>
          <a:p>
            <a:pPr eaLnBrk="1" hangingPunct="1"/>
            <a:r>
              <a:rPr lang="en-US" altLang="en-US" b="1"/>
              <a:t>4</a:t>
            </a:r>
            <a:r>
              <a:rPr lang="en-US" altLang="en-US" sz="4800" b="1"/>
              <a:t>00</a:t>
            </a:r>
          </a:p>
        </p:txBody>
      </p:sp>
      <p:sp>
        <p:nvSpPr>
          <p:cNvPr id="6148" name="Text Box 4"/>
          <p:cNvSpPr txBox="1">
            <a:spLocks noChangeArrowheads="1"/>
          </p:cNvSpPr>
          <p:nvPr/>
        </p:nvSpPr>
        <p:spPr bwMode="auto">
          <a:xfrm>
            <a:off x="685800" y="5410200"/>
            <a:ext cx="7162800" cy="584775"/>
          </a:xfrm>
          <a:prstGeom prst="rect">
            <a:avLst/>
          </a:prstGeom>
          <a:solidFill>
            <a:srgbClr val="C0C0C0"/>
          </a:solidFill>
          <a:ln w="38100">
            <a:solidFill>
              <a:srgbClr val="CC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b="1" dirty="0"/>
              <a:t>Answer: 82% </a:t>
            </a:r>
            <a:r>
              <a:rPr lang="en-US" altLang="en-US" b="1" u="sng" dirty="0"/>
              <a:t>&lt; </a:t>
            </a:r>
            <a:r>
              <a:rPr lang="en-US" altLang="en-US" b="1" i="1" dirty="0"/>
              <a:t>x </a:t>
            </a:r>
            <a:r>
              <a:rPr lang="en-US" altLang="en-US" b="1" u="sng" dirty="0"/>
              <a:t>&lt; </a:t>
            </a:r>
            <a:r>
              <a:rPr lang="en-US" altLang="en-US" b="1" dirty="0"/>
              <a:t>91%</a:t>
            </a:r>
            <a:endParaRPr lang="en-US" altLang="en-US" b="1" baseline="-25000" dirty="0"/>
          </a:p>
        </p:txBody>
      </p:sp>
      <p:sp>
        <p:nvSpPr>
          <p:cNvPr id="30724" name="Rectangle 5"/>
          <p:cNvSpPr>
            <a:spLocks noGrp="1" noRot="1" noChangeAspect="1" noMove="1" noResize="1" noEditPoints="1" noAdjustHandles="1" noChangeArrowheads="1" noChangeShapeType="1" noTextEdit="1"/>
          </p:cNvSpPr>
          <p:nvPr>
            <p:ph type="body" sz="half" idx="1"/>
          </p:nvPr>
        </p:nvSpPr>
        <p:spPr>
          <a:xfrm>
            <a:off x="609600" y="1524000"/>
            <a:ext cx="7848600" cy="3810000"/>
          </a:xfrm>
          <a:blipFill rotWithShape="0">
            <a:blip r:embed="rId3" cstate="print"/>
            <a:stretch>
              <a:fillRect l="-1546" t="-1585" b="-22504"/>
            </a:stretch>
          </a:blipFill>
          <a:ln w="38100">
            <a:solidFill>
              <a:srgbClr val="CC0000"/>
            </a:solidFill>
            <a:miter lim="800000"/>
            <a:headEnd/>
            <a:tailEnd/>
          </a:ln>
          <a:extLst/>
        </p:spPr>
        <p:txBody>
          <a:bodyPr/>
          <a:lstStyle/>
          <a:p>
            <a:r>
              <a:rPr lang="en-US">
                <a:noFill/>
              </a:rPr>
              <a:t> </a:t>
            </a:r>
          </a:p>
        </p:txBody>
      </p:sp>
      <p:grpSp>
        <p:nvGrpSpPr>
          <p:cNvPr id="30725" name="Group 7" title="Arrow"/>
          <p:cNvGrpSpPr>
            <a:grpSpLocks/>
          </p:cNvGrpSpPr>
          <p:nvPr/>
        </p:nvGrpSpPr>
        <p:grpSpPr bwMode="auto">
          <a:xfrm>
            <a:off x="8077200" y="5334000"/>
            <a:ext cx="685800" cy="838200"/>
            <a:chOff x="5088" y="3504"/>
            <a:chExt cx="432" cy="528"/>
          </a:xfrm>
        </p:grpSpPr>
        <p:sp>
          <p:nvSpPr>
            <p:cNvPr id="30726" name="Rectangle 8">
              <a:hlinkClick r:id="rId4" action="ppaction://hlinksldjump"/>
            </p:cNvPr>
            <p:cNvSpPr>
              <a:spLocks noChangeArrowheads="1"/>
            </p:cNvSpPr>
            <p:nvPr/>
          </p:nvSpPr>
          <p:spPr bwMode="auto">
            <a:xfrm>
              <a:off x="5088" y="3504"/>
              <a:ext cx="432" cy="528"/>
            </a:xfrm>
            <a:prstGeom prst="rect">
              <a:avLst/>
            </a:prstGeom>
            <a:solidFill>
              <a:srgbClr val="FF2F2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30727" name="AutoShape 9">
              <a:hlinkClick r:id="rId4" action="ppaction://hlinksldjump"/>
            </p:cNvPr>
            <p:cNvSpPr>
              <a:spLocks noChangeArrowheads="1"/>
            </p:cNvSpPr>
            <p:nvPr/>
          </p:nvSpPr>
          <p:spPr bwMode="auto">
            <a:xfrm rot="10800000">
              <a:off x="5136" y="3552"/>
              <a:ext cx="336" cy="336"/>
            </a:xfrm>
            <a:custGeom>
              <a:avLst/>
              <a:gdLst>
                <a:gd name="T0" fmla="*/ 2 w 21600"/>
                <a:gd name="T1" fmla="*/ 0 h 21600"/>
                <a:gd name="T2" fmla="*/ 1 w 21600"/>
                <a:gd name="T3" fmla="*/ 3 h 21600"/>
                <a:gd name="T4" fmla="*/ 2 w 21600"/>
                <a:gd name="T5" fmla="*/ 1 h 21600"/>
                <a:gd name="T6" fmla="*/ 6 w 21600"/>
                <a:gd name="T7" fmla="*/ 3 h 21600"/>
                <a:gd name="T8" fmla="*/ 5 w 21600"/>
                <a:gd name="T9" fmla="*/ 4 h 21600"/>
                <a:gd name="T10" fmla="*/ 3 w 21600"/>
                <a:gd name="T11" fmla="*/ 3 h 21600"/>
                <a:gd name="T12" fmla="*/ 0 60000 65536"/>
                <a:gd name="T13" fmla="*/ 0 60000 65536"/>
                <a:gd name="T14" fmla="*/ 0 60000 65536"/>
                <a:gd name="T15" fmla="*/ 0 60000 65536"/>
                <a:gd name="T16" fmla="*/ 0 60000 65536"/>
                <a:gd name="T17" fmla="*/ 0 60000 65536"/>
                <a:gd name="T18" fmla="*/ 3150 w 21600"/>
                <a:gd name="T19" fmla="*/ 3150 h 21600"/>
                <a:gd name="T20" fmla="*/ 18450 w 21600"/>
                <a:gd name="T21" fmla="*/ 1845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200" y="10800"/>
                  </a:moveTo>
                  <a:cubicBezTo>
                    <a:pt x="16200" y="7817"/>
                    <a:pt x="13782" y="5400"/>
                    <a:pt x="10800" y="5400"/>
                  </a:cubicBezTo>
                  <a:cubicBezTo>
                    <a:pt x="7817" y="5400"/>
                    <a:pt x="5400" y="7817"/>
                    <a:pt x="5400" y="10800"/>
                  </a:cubicBezTo>
                  <a:cubicBezTo>
                    <a:pt x="5400" y="11438"/>
                    <a:pt x="5513" y="12071"/>
                    <a:pt x="5734" y="12669"/>
                  </a:cubicBezTo>
                  <a:lnTo>
                    <a:pt x="668" y="14539"/>
                  </a:lnTo>
                  <a:cubicBezTo>
                    <a:pt x="226" y="13342"/>
                    <a:pt x="0" y="12076"/>
                    <a:pt x="0" y="10800"/>
                  </a:cubicBezTo>
                  <a:cubicBezTo>
                    <a:pt x="0" y="4835"/>
                    <a:pt x="4835" y="0"/>
                    <a:pt x="10800" y="0"/>
                  </a:cubicBezTo>
                  <a:cubicBezTo>
                    <a:pt x="16764" y="0"/>
                    <a:pt x="21600" y="4835"/>
                    <a:pt x="21600" y="10799"/>
                  </a:cubicBezTo>
                  <a:lnTo>
                    <a:pt x="21600" y="10800"/>
                  </a:lnTo>
                  <a:lnTo>
                    <a:pt x="24300" y="10800"/>
                  </a:lnTo>
                  <a:lnTo>
                    <a:pt x="18900" y="16200"/>
                  </a:lnTo>
                  <a:lnTo>
                    <a:pt x="13500" y="10800"/>
                  </a:lnTo>
                  <a:lnTo>
                    <a:pt x="16200" y="10800"/>
                  </a:lnTo>
                  <a:close/>
                </a:path>
              </a:pathLst>
            </a:cu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148"/>
                                        </p:tgtEl>
                                        <p:attrNameLst>
                                          <p:attrName>style.visibility</p:attrName>
                                        </p:attrNameLst>
                                      </p:cBhvr>
                                      <p:to>
                                        <p:strVal val="visible"/>
                                      </p:to>
                                    </p:set>
                                    <p:animEffect transition="in" filter="blinds(horizontal)">
                                      <p:cBhvr>
                                        <p:cTn id="7" dur="500"/>
                                        <p:tgtEl>
                                          <p:spTgt spid="6148"/>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animBg="1"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1746" name="Rectangle 2"/>
              <p:cNvSpPr>
                <a:spLocks noGrp="1" noChangeArrowheads="1"/>
              </p:cNvSpPr>
              <p:nvPr>
                <p:ph type="body" sz="half" idx="1"/>
              </p:nvPr>
            </p:nvSpPr>
            <p:spPr>
              <a:xfrm>
                <a:off x="685800" y="1676400"/>
                <a:ext cx="7848600" cy="3733800"/>
              </a:xfrm>
              <a:solidFill>
                <a:srgbClr val="EAEAEA"/>
              </a:solidFill>
              <a:ln w="38100">
                <a:solidFill>
                  <a:srgbClr val="CC0000"/>
                </a:solidFill>
                <a:miter lim="800000"/>
                <a:headEnd/>
                <a:tailEnd/>
              </a:ln>
            </p:spPr>
            <p:txBody>
              <a:bodyPr/>
              <a:lstStyle/>
              <a:p>
                <a:pPr marL="0" indent="0" algn="ctr" eaLnBrk="1" hangingPunct="1">
                  <a:buNone/>
                </a:pPr>
                <a:r>
                  <a:rPr lang="en-US" altLang="en-US" sz="3600" b="1" dirty="0"/>
                  <a:t>Solve for </a:t>
                </a:r>
                <a14:m>
                  <m:oMath xmlns:m="http://schemas.openxmlformats.org/officeDocument/2006/math">
                    <m:r>
                      <a:rPr lang="en-US" altLang="en-US" sz="3600" b="1" i="1" smtClean="0">
                        <a:latin typeface="Cambria Math" panose="02040503050406030204" pitchFamily="18" charset="0"/>
                      </a:rPr>
                      <m:t>𝒙</m:t>
                    </m:r>
                  </m:oMath>
                </a14:m>
                <a:r>
                  <a:rPr lang="en-US" altLang="en-US" sz="3600" b="1" dirty="0"/>
                  <a:t>.</a:t>
                </a:r>
              </a:p>
              <a:p>
                <a:pPr marL="0" indent="0" algn="ctr" eaLnBrk="1" hangingPunct="1">
                  <a:buNone/>
                </a:pPr>
                <a:endParaRPr lang="en-US" altLang="en-US" sz="3600" b="1" dirty="0"/>
              </a:p>
              <a:p>
                <a:pPr marL="0" indent="0" algn="ctr" eaLnBrk="1" hangingPunct="1">
                  <a:buNone/>
                </a:pPr>
                <a14:m>
                  <m:oMathPara xmlns:m="http://schemas.openxmlformats.org/officeDocument/2006/math">
                    <m:oMathParaPr>
                      <m:jc m:val="centerGroup"/>
                    </m:oMathParaPr>
                    <m:oMath xmlns:m="http://schemas.openxmlformats.org/officeDocument/2006/math">
                      <m:r>
                        <a:rPr lang="en-US" altLang="en-US" sz="3600" b="1" i="1" smtClean="0">
                          <a:latin typeface="Cambria Math" panose="02040503050406030204" pitchFamily="18" charset="0"/>
                        </a:rPr>
                        <m:t>𝒓𝒙</m:t>
                      </m:r>
                      <m:r>
                        <a:rPr lang="en-US" altLang="en-US" sz="3600" b="1" i="1" smtClean="0">
                          <a:latin typeface="Cambria Math" panose="02040503050406030204" pitchFamily="18" charset="0"/>
                        </a:rPr>
                        <m:t>−</m:t>
                      </m:r>
                      <m:r>
                        <a:rPr lang="en-US" altLang="en-US" sz="3600" b="1" i="1" smtClean="0">
                          <a:latin typeface="Cambria Math" panose="02040503050406030204" pitchFamily="18" charset="0"/>
                        </a:rPr>
                        <m:t>𝒔𝒙</m:t>
                      </m:r>
                      <m:r>
                        <a:rPr lang="en-US" altLang="en-US" sz="3600" b="1" i="1" smtClean="0">
                          <a:latin typeface="Cambria Math" panose="02040503050406030204" pitchFamily="18" charset="0"/>
                        </a:rPr>
                        <m:t>+</m:t>
                      </m:r>
                      <m:r>
                        <a:rPr lang="en-US" altLang="en-US" sz="3600" b="1" i="1" smtClean="0">
                          <a:latin typeface="Cambria Math" panose="02040503050406030204" pitchFamily="18" charset="0"/>
                        </a:rPr>
                        <m:t>𝒚</m:t>
                      </m:r>
                      <m:r>
                        <a:rPr lang="en-US" altLang="en-US" sz="3600" b="1" i="1" smtClean="0">
                          <a:latin typeface="Cambria Math" panose="02040503050406030204" pitchFamily="18" charset="0"/>
                        </a:rPr>
                        <m:t>=</m:t>
                      </m:r>
                      <m:r>
                        <a:rPr lang="en-US" altLang="en-US" sz="3600" b="1" i="1" smtClean="0">
                          <a:latin typeface="Cambria Math" panose="02040503050406030204" pitchFamily="18" charset="0"/>
                        </a:rPr>
                        <m:t>𝒛</m:t>
                      </m:r>
                    </m:oMath>
                  </m:oMathPara>
                </a14:m>
                <a:endParaRPr lang="en-US" altLang="en-US" sz="3600" b="1" dirty="0"/>
              </a:p>
              <a:p>
                <a:pPr eaLnBrk="1" hangingPunct="1"/>
                <a:endParaRPr lang="en-US" altLang="en-US" sz="2800" b="1" dirty="0"/>
              </a:p>
              <a:p>
                <a:pPr algn="ctr" eaLnBrk="1" hangingPunct="1">
                  <a:buFontTx/>
                  <a:buNone/>
                </a:pPr>
                <a:endParaRPr lang="en-US" altLang="en-US" sz="3600" b="1" dirty="0"/>
              </a:p>
            </p:txBody>
          </p:sp>
        </mc:Choice>
        <mc:Fallback xmlns="">
          <p:sp>
            <p:nvSpPr>
              <p:cNvPr id="31746" name="Rectangle 2"/>
              <p:cNvSpPr>
                <a:spLocks noGrp="1" noRot="1" noChangeAspect="1" noMove="1" noResize="1" noEditPoints="1" noAdjustHandles="1" noChangeArrowheads="1" noChangeShapeType="1" noTextEdit="1"/>
              </p:cNvSpPr>
              <p:nvPr>
                <p:ph type="body" sz="half" idx="1"/>
              </p:nvPr>
            </p:nvSpPr>
            <p:spPr>
              <a:xfrm>
                <a:off x="685800" y="1676400"/>
                <a:ext cx="7848600" cy="3733800"/>
              </a:xfrm>
              <a:blipFill rotWithShape="0">
                <a:blip r:embed="rId3" cstate="print"/>
                <a:stretch>
                  <a:fillRect t="-1939"/>
                </a:stretch>
              </a:blipFill>
              <a:ln w="38100">
                <a:solidFill>
                  <a:srgbClr val="CC0000"/>
                </a:solid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172" name="Text Box 4"/>
              <p:cNvSpPr txBox="1">
                <a:spLocks noChangeArrowheads="1"/>
              </p:cNvSpPr>
              <p:nvPr/>
            </p:nvSpPr>
            <p:spPr bwMode="auto">
              <a:xfrm>
                <a:off x="685800" y="5715000"/>
                <a:ext cx="7162800" cy="749116"/>
              </a:xfrm>
              <a:prstGeom prst="rect">
                <a:avLst/>
              </a:prstGeom>
              <a:solidFill>
                <a:srgbClr val="C0C0C0"/>
              </a:solidFill>
              <a:ln w="38100">
                <a:solidFill>
                  <a:srgbClr val="CC0000"/>
                </a:solidFill>
                <a:miter lim="800000"/>
                <a:headEnd/>
                <a:tailEnd/>
              </a:ln>
              <a:effectLst/>
              <a:extLst>
                <a:ext uri="{AF507438-7753-43E0-B8FC-AC1667EBCBE1}">
                  <a14:hiddenEffects>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b="1" dirty="0"/>
                  <a:t>Answer:</a:t>
                </a:r>
                <a14:m>
                  <m:oMath xmlns:m="http://schemas.openxmlformats.org/officeDocument/2006/math">
                    <m:r>
                      <a:rPr lang="en-US" altLang="en-US" b="1" i="1" smtClean="0">
                        <a:latin typeface="Cambria Math" panose="02040503050406030204" pitchFamily="18" charset="0"/>
                      </a:rPr>
                      <m:t>𝒙</m:t>
                    </m:r>
                    <m:r>
                      <a:rPr lang="en-US" altLang="en-US" b="1" i="1" smtClean="0">
                        <a:latin typeface="Cambria Math" panose="02040503050406030204" pitchFamily="18" charset="0"/>
                      </a:rPr>
                      <m:t>=</m:t>
                    </m:r>
                    <m:f>
                      <m:fPr>
                        <m:ctrlPr>
                          <a:rPr lang="en-US" altLang="en-US" b="1" i="1" smtClean="0">
                            <a:latin typeface="Cambria Math" panose="02040503050406030204" pitchFamily="18" charset="0"/>
                          </a:rPr>
                        </m:ctrlPr>
                      </m:fPr>
                      <m:num>
                        <m:r>
                          <a:rPr lang="en-US" altLang="en-US" b="1" i="1" smtClean="0">
                            <a:latin typeface="Cambria Math" panose="02040503050406030204" pitchFamily="18" charset="0"/>
                          </a:rPr>
                          <m:t>𝒛</m:t>
                        </m:r>
                        <m:r>
                          <a:rPr lang="en-US" altLang="en-US" b="1" i="1" smtClean="0">
                            <a:latin typeface="Cambria Math" panose="02040503050406030204" pitchFamily="18" charset="0"/>
                          </a:rPr>
                          <m:t>−</m:t>
                        </m:r>
                        <m:r>
                          <a:rPr lang="en-US" altLang="en-US" b="1" i="1" smtClean="0">
                            <a:latin typeface="Cambria Math" panose="02040503050406030204" pitchFamily="18" charset="0"/>
                          </a:rPr>
                          <m:t>𝒚</m:t>
                        </m:r>
                      </m:num>
                      <m:den>
                        <m:r>
                          <a:rPr lang="en-US" altLang="en-US" b="1" i="1" smtClean="0">
                            <a:latin typeface="Cambria Math" panose="02040503050406030204" pitchFamily="18" charset="0"/>
                          </a:rPr>
                          <m:t>𝒓</m:t>
                        </m:r>
                        <m:r>
                          <a:rPr lang="en-US" altLang="en-US" b="1" i="1" smtClean="0">
                            <a:latin typeface="Cambria Math" panose="02040503050406030204" pitchFamily="18" charset="0"/>
                          </a:rPr>
                          <m:t>−</m:t>
                        </m:r>
                        <m:r>
                          <a:rPr lang="en-US" altLang="en-US" b="1" i="1" smtClean="0">
                            <a:latin typeface="Cambria Math" panose="02040503050406030204" pitchFamily="18" charset="0"/>
                          </a:rPr>
                          <m:t>𝒔</m:t>
                        </m:r>
                      </m:den>
                    </m:f>
                  </m:oMath>
                </a14:m>
                <a:r>
                  <a:rPr lang="en-US" altLang="en-US" b="1" dirty="0"/>
                  <a:t> or </a:t>
                </a:r>
                <a14:m>
                  <m:oMath xmlns:m="http://schemas.openxmlformats.org/officeDocument/2006/math">
                    <m:r>
                      <a:rPr lang="en-US" altLang="en-US" b="1" i="1" smtClean="0">
                        <a:latin typeface="Cambria Math" panose="02040503050406030204" pitchFamily="18" charset="0"/>
                      </a:rPr>
                      <m:t>𝒙</m:t>
                    </m:r>
                    <m:r>
                      <a:rPr lang="en-US" altLang="en-US" b="1" i="1" smtClean="0">
                        <a:latin typeface="Cambria Math" panose="02040503050406030204" pitchFamily="18" charset="0"/>
                      </a:rPr>
                      <m:t>=</m:t>
                    </m:r>
                    <m:f>
                      <m:fPr>
                        <m:ctrlPr>
                          <a:rPr lang="en-US" altLang="en-US" b="1" i="1" smtClean="0">
                            <a:latin typeface="Cambria Math" panose="02040503050406030204" pitchFamily="18" charset="0"/>
                          </a:rPr>
                        </m:ctrlPr>
                      </m:fPr>
                      <m:num>
                        <m:r>
                          <a:rPr lang="en-US" altLang="en-US" b="1" i="1" smtClean="0">
                            <a:latin typeface="Cambria Math" panose="02040503050406030204" pitchFamily="18" charset="0"/>
                          </a:rPr>
                          <m:t>𝒚</m:t>
                        </m:r>
                        <m:r>
                          <a:rPr lang="en-US" altLang="en-US" b="1" i="1" smtClean="0">
                            <a:latin typeface="Cambria Math" panose="02040503050406030204" pitchFamily="18" charset="0"/>
                          </a:rPr>
                          <m:t>−</m:t>
                        </m:r>
                        <m:r>
                          <a:rPr lang="en-US" altLang="en-US" b="1" i="1" smtClean="0">
                            <a:latin typeface="Cambria Math" panose="02040503050406030204" pitchFamily="18" charset="0"/>
                          </a:rPr>
                          <m:t>𝒛</m:t>
                        </m:r>
                      </m:num>
                      <m:den>
                        <m:r>
                          <a:rPr lang="en-US" altLang="en-US" b="1" i="1" smtClean="0">
                            <a:latin typeface="Cambria Math" panose="02040503050406030204" pitchFamily="18" charset="0"/>
                          </a:rPr>
                          <m:t>𝒔</m:t>
                        </m:r>
                        <m:r>
                          <a:rPr lang="en-US" altLang="en-US" b="1" i="1" smtClean="0">
                            <a:latin typeface="Cambria Math" panose="02040503050406030204" pitchFamily="18" charset="0"/>
                          </a:rPr>
                          <m:t>−</m:t>
                        </m:r>
                        <m:r>
                          <a:rPr lang="en-US" altLang="en-US" b="1" i="1" smtClean="0">
                            <a:latin typeface="Cambria Math" panose="02040503050406030204" pitchFamily="18" charset="0"/>
                          </a:rPr>
                          <m:t>𝒓</m:t>
                        </m:r>
                      </m:den>
                    </m:f>
                  </m:oMath>
                </a14:m>
                <a:endParaRPr lang="en-US" altLang="en-US" b="1" baseline="-25000" dirty="0"/>
              </a:p>
            </p:txBody>
          </p:sp>
        </mc:Choice>
        <mc:Fallback xmlns="">
          <p:sp>
            <p:nvSpPr>
              <p:cNvPr id="7172" name="Text Box 4"/>
              <p:cNvSpPr txBox="1">
                <a:spLocks noRot="1" noChangeAspect="1" noMove="1" noResize="1" noEditPoints="1" noAdjustHandles="1" noChangeArrowheads="1" noChangeShapeType="1" noTextEdit="1"/>
              </p:cNvSpPr>
              <p:nvPr/>
            </p:nvSpPr>
            <p:spPr bwMode="auto">
              <a:xfrm>
                <a:off x="685800" y="5715000"/>
                <a:ext cx="7162800" cy="749116"/>
              </a:xfrm>
              <a:prstGeom prst="rect">
                <a:avLst/>
              </a:prstGeom>
              <a:blipFill rotWithShape="0">
                <a:blip r:embed="rId4"/>
                <a:stretch>
                  <a:fillRect l="-1948" t="-1563" b="-7813"/>
                </a:stretch>
              </a:blipFill>
              <a:ln w="38100">
                <a:solidFill>
                  <a:srgbClr val="CC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sp>
        <p:nvSpPr>
          <p:cNvPr id="31748" name="Rectangle 5"/>
          <p:cNvSpPr>
            <a:spLocks noGrp="1" noChangeArrowheads="1"/>
          </p:cNvSpPr>
          <p:nvPr>
            <p:ph type="title"/>
          </p:nvPr>
        </p:nvSpPr>
        <p:spPr>
          <a:xfrm>
            <a:off x="457200" y="274638"/>
            <a:ext cx="8229600" cy="685800"/>
          </a:xfrm>
          <a:solidFill>
            <a:srgbClr val="FF2D2D"/>
          </a:solidFill>
          <a:ln w="38100">
            <a:solidFill>
              <a:srgbClr val="CC0000"/>
            </a:solidFill>
            <a:miter lim="800000"/>
            <a:headEnd/>
            <a:tailEnd/>
          </a:ln>
        </p:spPr>
        <p:txBody>
          <a:bodyPr/>
          <a:lstStyle/>
          <a:p>
            <a:pPr eaLnBrk="1" hangingPunct="1"/>
            <a:r>
              <a:rPr lang="en-US" altLang="en-US" sz="3600"/>
              <a:t> </a:t>
            </a:r>
            <a:r>
              <a:rPr lang="en-US" altLang="en-US" sz="4800" b="1"/>
              <a:t>500</a:t>
            </a:r>
          </a:p>
        </p:txBody>
      </p:sp>
      <p:grpSp>
        <p:nvGrpSpPr>
          <p:cNvPr id="31749" name="Group 7" title="Arrow"/>
          <p:cNvGrpSpPr>
            <a:grpSpLocks/>
          </p:cNvGrpSpPr>
          <p:nvPr/>
        </p:nvGrpSpPr>
        <p:grpSpPr bwMode="auto">
          <a:xfrm>
            <a:off x="8153400" y="5638800"/>
            <a:ext cx="685800" cy="838200"/>
            <a:chOff x="5088" y="3504"/>
            <a:chExt cx="432" cy="528"/>
          </a:xfrm>
        </p:grpSpPr>
        <p:sp>
          <p:nvSpPr>
            <p:cNvPr id="31750" name="Rectangle 8">
              <a:hlinkClick r:id="rId5" action="ppaction://hlinksldjump"/>
            </p:cNvPr>
            <p:cNvSpPr>
              <a:spLocks noChangeArrowheads="1"/>
            </p:cNvSpPr>
            <p:nvPr/>
          </p:nvSpPr>
          <p:spPr bwMode="auto">
            <a:xfrm>
              <a:off x="5088" y="3504"/>
              <a:ext cx="432" cy="528"/>
            </a:xfrm>
            <a:prstGeom prst="rect">
              <a:avLst/>
            </a:prstGeom>
            <a:solidFill>
              <a:srgbClr val="FF2F2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31751" name="AutoShape 9">
              <a:hlinkClick r:id="rId5" action="ppaction://hlinksldjump"/>
            </p:cNvPr>
            <p:cNvSpPr>
              <a:spLocks noChangeArrowheads="1"/>
            </p:cNvSpPr>
            <p:nvPr/>
          </p:nvSpPr>
          <p:spPr bwMode="auto">
            <a:xfrm rot="10800000">
              <a:off x="5136" y="3552"/>
              <a:ext cx="336" cy="336"/>
            </a:xfrm>
            <a:custGeom>
              <a:avLst/>
              <a:gdLst>
                <a:gd name="T0" fmla="*/ 2 w 21600"/>
                <a:gd name="T1" fmla="*/ 0 h 21600"/>
                <a:gd name="T2" fmla="*/ 1 w 21600"/>
                <a:gd name="T3" fmla="*/ 3 h 21600"/>
                <a:gd name="T4" fmla="*/ 2 w 21600"/>
                <a:gd name="T5" fmla="*/ 1 h 21600"/>
                <a:gd name="T6" fmla="*/ 6 w 21600"/>
                <a:gd name="T7" fmla="*/ 3 h 21600"/>
                <a:gd name="T8" fmla="*/ 5 w 21600"/>
                <a:gd name="T9" fmla="*/ 4 h 21600"/>
                <a:gd name="T10" fmla="*/ 3 w 21600"/>
                <a:gd name="T11" fmla="*/ 3 h 21600"/>
                <a:gd name="T12" fmla="*/ 0 60000 65536"/>
                <a:gd name="T13" fmla="*/ 0 60000 65536"/>
                <a:gd name="T14" fmla="*/ 0 60000 65536"/>
                <a:gd name="T15" fmla="*/ 0 60000 65536"/>
                <a:gd name="T16" fmla="*/ 0 60000 65536"/>
                <a:gd name="T17" fmla="*/ 0 60000 65536"/>
                <a:gd name="T18" fmla="*/ 3150 w 21600"/>
                <a:gd name="T19" fmla="*/ 3150 h 21600"/>
                <a:gd name="T20" fmla="*/ 18450 w 21600"/>
                <a:gd name="T21" fmla="*/ 1845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200" y="10800"/>
                  </a:moveTo>
                  <a:cubicBezTo>
                    <a:pt x="16200" y="7817"/>
                    <a:pt x="13782" y="5400"/>
                    <a:pt x="10800" y="5400"/>
                  </a:cubicBezTo>
                  <a:cubicBezTo>
                    <a:pt x="7817" y="5400"/>
                    <a:pt x="5400" y="7817"/>
                    <a:pt x="5400" y="10800"/>
                  </a:cubicBezTo>
                  <a:cubicBezTo>
                    <a:pt x="5400" y="11438"/>
                    <a:pt x="5513" y="12071"/>
                    <a:pt x="5734" y="12669"/>
                  </a:cubicBezTo>
                  <a:lnTo>
                    <a:pt x="668" y="14539"/>
                  </a:lnTo>
                  <a:cubicBezTo>
                    <a:pt x="226" y="13342"/>
                    <a:pt x="0" y="12076"/>
                    <a:pt x="0" y="10800"/>
                  </a:cubicBezTo>
                  <a:cubicBezTo>
                    <a:pt x="0" y="4835"/>
                    <a:pt x="4835" y="0"/>
                    <a:pt x="10800" y="0"/>
                  </a:cubicBezTo>
                  <a:cubicBezTo>
                    <a:pt x="16764" y="0"/>
                    <a:pt x="21600" y="4835"/>
                    <a:pt x="21600" y="10799"/>
                  </a:cubicBezTo>
                  <a:lnTo>
                    <a:pt x="21600" y="10800"/>
                  </a:lnTo>
                  <a:lnTo>
                    <a:pt x="24300" y="10800"/>
                  </a:lnTo>
                  <a:lnTo>
                    <a:pt x="18900" y="16200"/>
                  </a:lnTo>
                  <a:lnTo>
                    <a:pt x="13500" y="10800"/>
                  </a:lnTo>
                  <a:lnTo>
                    <a:pt x="16200" y="10800"/>
                  </a:lnTo>
                  <a:close/>
                </a:path>
              </a:pathLst>
            </a:cu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7172"/>
                                        </p:tgtEl>
                                        <p:attrNameLst>
                                          <p:attrName>style.visibility</p:attrName>
                                        </p:attrNameLst>
                                      </p:cBhvr>
                                      <p:to>
                                        <p:strVal val="visible"/>
                                      </p:to>
                                    </p:set>
                                    <p:animEffect transition="in" filter="blinds(horizontal)">
                                      <p:cBhvr>
                                        <p:cTn id="7" dur="500"/>
                                        <p:tgtEl>
                                          <p:spTgt spid="7172"/>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title="Functions"/>
          <p:cNvSpPr>
            <a:spLocks noGrp="1" noChangeArrowheads="1"/>
          </p:cNvSpPr>
          <p:nvPr>
            <p:ph type="body" sz="half" idx="1"/>
          </p:nvPr>
        </p:nvSpPr>
        <p:spPr>
          <a:xfrm>
            <a:off x="685800" y="1676400"/>
            <a:ext cx="7848600" cy="3505200"/>
          </a:xfrm>
          <a:solidFill>
            <a:srgbClr val="EAEAEA"/>
          </a:solidFill>
          <a:ln w="38100">
            <a:solidFill>
              <a:srgbClr val="FF9900"/>
            </a:solidFill>
            <a:miter lim="800000"/>
            <a:headEnd/>
            <a:tailEnd/>
          </a:ln>
        </p:spPr>
        <p:txBody>
          <a:bodyPr/>
          <a:lstStyle/>
          <a:p>
            <a:pPr algn="ctr" eaLnBrk="1" hangingPunct="1">
              <a:buFontTx/>
              <a:buNone/>
            </a:pPr>
            <a:endParaRPr lang="en-US" altLang="en-US" sz="3600" b="1" dirty="0"/>
          </a:p>
          <a:p>
            <a:pPr algn="ctr" eaLnBrk="1" hangingPunct="1">
              <a:buFontTx/>
              <a:buNone/>
            </a:pPr>
            <a:endParaRPr lang="en-US" altLang="en-US" sz="3600" b="1" dirty="0"/>
          </a:p>
        </p:txBody>
      </p:sp>
      <p:sp>
        <p:nvSpPr>
          <p:cNvPr id="34820" name="Text Box 4"/>
          <p:cNvSpPr txBox="1">
            <a:spLocks noChangeArrowheads="1"/>
          </p:cNvSpPr>
          <p:nvPr/>
        </p:nvSpPr>
        <p:spPr bwMode="auto">
          <a:xfrm>
            <a:off x="685800" y="5410200"/>
            <a:ext cx="7162800" cy="584775"/>
          </a:xfrm>
          <a:prstGeom prst="rect">
            <a:avLst/>
          </a:prstGeom>
          <a:solidFill>
            <a:srgbClr val="C0C0C0"/>
          </a:solidFill>
          <a:ln w="38100">
            <a:solidFill>
              <a:srgbClr val="FF99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altLang="en-US" sz="3200" b="1" dirty="0"/>
              <a:t>Answer: C </a:t>
            </a:r>
            <a:endParaRPr lang="en-US" altLang="en-US" sz="2800" b="1" dirty="0">
              <a:effectLst>
                <a:outerShdw blurRad="38100" dist="38100" dir="2700000" algn="tl">
                  <a:srgbClr val="FFFFFF"/>
                </a:outerShdw>
              </a:effectLst>
              <a:cs typeface="Arial" panose="020B0604020202020204" pitchFamily="34" charset="0"/>
            </a:endParaRPr>
          </a:p>
        </p:txBody>
      </p:sp>
      <p:grpSp>
        <p:nvGrpSpPr>
          <p:cNvPr id="32772" name="Group 20" title="Arrow"/>
          <p:cNvGrpSpPr>
            <a:grpSpLocks/>
          </p:cNvGrpSpPr>
          <p:nvPr/>
        </p:nvGrpSpPr>
        <p:grpSpPr bwMode="auto">
          <a:xfrm>
            <a:off x="8153400" y="5410200"/>
            <a:ext cx="685800" cy="838200"/>
            <a:chOff x="5088" y="3504"/>
            <a:chExt cx="432" cy="528"/>
          </a:xfrm>
        </p:grpSpPr>
        <p:sp>
          <p:nvSpPr>
            <p:cNvPr id="32774" name="Rectangle 21">
              <a:hlinkClick r:id="rId3" action="ppaction://hlinksldjump"/>
            </p:cNvPr>
            <p:cNvSpPr>
              <a:spLocks noChangeArrowheads="1"/>
            </p:cNvSpPr>
            <p:nvPr/>
          </p:nvSpPr>
          <p:spPr bwMode="auto">
            <a:xfrm>
              <a:off x="5088" y="3504"/>
              <a:ext cx="432" cy="528"/>
            </a:xfrm>
            <a:prstGeom prst="rect">
              <a:avLst/>
            </a:prstGeom>
            <a:solidFill>
              <a:srgbClr val="FFB13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32775" name="AutoShape 22">
              <a:hlinkClick r:id="rId3" action="ppaction://hlinksldjump"/>
            </p:cNvPr>
            <p:cNvSpPr>
              <a:spLocks noChangeArrowheads="1"/>
            </p:cNvSpPr>
            <p:nvPr/>
          </p:nvSpPr>
          <p:spPr bwMode="auto">
            <a:xfrm rot="10800000">
              <a:off x="5136" y="3552"/>
              <a:ext cx="336" cy="336"/>
            </a:xfrm>
            <a:custGeom>
              <a:avLst/>
              <a:gdLst>
                <a:gd name="T0" fmla="*/ 2 w 21600"/>
                <a:gd name="T1" fmla="*/ 0 h 21600"/>
                <a:gd name="T2" fmla="*/ 1 w 21600"/>
                <a:gd name="T3" fmla="*/ 3 h 21600"/>
                <a:gd name="T4" fmla="*/ 2 w 21600"/>
                <a:gd name="T5" fmla="*/ 1 h 21600"/>
                <a:gd name="T6" fmla="*/ 6 w 21600"/>
                <a:gd name="T7" fmla="*/ 3 h 21600"/>
                <a:gd name="T8" fmla="*/ 5 w 21600"/>
                <a:gd name="T9" fmla="*/ 4 h 21600"/>
                <a:gd name="T10" fmla="*/ 3 w 21600"/>
                <a:gd name="T11" fmla="*/ 3 h 21600"/>
                <a:gd name="T12" fmla="*/ 0 60000 65536"/>
                <a:gd name="T13" fmla="*/ 0 60000 65536"/>
                <a:gd name="T14" fmla="*/ 0 60000 65536"/>
                <a:gd name="T15" fmla="*/ 0 60000 65536"/>
                <a:gd name="T16" fmla="*/ 0 60000 65536"/>
                <a:gd name="T17" fmla="*/ 0 60000 65536"/>
                <a:gd name="T18" fmla="*/ 3150 w 21600"/>
                <a:gd name="T19" fmla="*/ 3150 h 21600"/>
                <a:gd name="T20" fmla="*/ 18450 w 21600"/>
                <a:gd name="T21" fmla="*/ 1845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200" y="10800"/>
                  </a:moveTo>
                  <a:cubicBezTo>
                    <a:pt x="16200" y="7817"/>
                    <a:pt x="13782" y="5400"/>
                    <a:pt x="10800" y="5400"/>
                  </a:cubicBezTo>
                  <a:cubicBezTo>
                    <a:pt x="7817" y="5400"/>
                    <a:pt x="5400" y="7817"/>
                    <a:pt x="5400" y="10800"/>
                  </a:cubicBezTo>
                  <a:cubicBezTo>
                    <a:pt x="5400" y="11438"/>
                    <a:pt x="5513" y="12071"/>
                    <a:pt x="5734" y="12669"/>
                  </a:cubicBezTo>
                  <a:lnTo>
                    <a:pt x="668" y="14539"/>
                  </a:lnTo>
                  <a:cubicBezTo>
                    <a:pt x="226" y="13342"/>
                    <a:pt x="0" y="12076"/>
                    <a:pt x="0" y="10800"/>
                  </a:cubicBezTo>
                  <a:cubicBezTo>
                    <a:pt x="0" y="4835"/>
                    <a:pt x="4835" y="0"/>
                    <a:pt x="10800" y="0"/>
                  </a:cubicBezTo>
                  <a:cubicBezTo>
                    <a:pt x="16764" y="0"/>
                    <a:pt x="21600" y="4835"/>
                    <a:pt x="21600" y="10799"/>
                  </a:cubicBezTo>
                  <a:lnTo>
                    <a:pt x="21600" y="10800"/>
                  </a:lnTo>
                  <a:lnTo>
                    <a:pt x="24300" y="10800"/>
                  </a:lnTo>
                  <a:lnTo>
                    <a:pt x="18900" y="16200"/>
                  </a:lnTo>
                  <a:lnTo>
                    <a:pt x="13500" y="10800"/>
                  </a:lnTo>
                  <a:lnTo>
                    <a:pt x="16200" y="10800"/>
                  </a:lnTo>
                  <a:close/>
                </a:path>
              </a:pathLst>
            </a:cu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2773" name="Rectangle 24"/>
          <p:cNvSpPr>
            <a:spLocks noGrp="1" noChangeArrowheads="1"/>
          </p:cNvSpPr>
          <p:nvPr>
            <p:ph type="title"/>
          </p:nvPr>
        </p:nvSpPr>
        <p:spPr>
          <a:solidFill>
            <a:srgbClr val="FFB13F"/>
          </a:solidFill>
          <a:ln w="38100">
            <a:solidFill>
              <a:srgbClr val="FF9900"/>
            </a:solidFill>
            <a:miter lim="800000"/>
            <a:headEnd/>
            <a:tailEnd/>
          </a:ln>
        </p:spPr>
        <p:txBody>
          <a:bodyPr/>
          <a:lstStyle/>
          <a:p>
            <a:pPr eaLnBrk="1" hangingPunct="1"/>
            <a:r>
              <a:rPr lang="en-US" altLang="en-US" sz="4500" b="1" dirty="0" smtClean="0"/>
              <a:t>100</a:t>
            </a:r>
            <a:r>
              <a:rPr lang="en-US" altLang="en-US" sz="4500" b="1" dirty="0" smtClean="0">
                <a:solidFill>
                  <a:srgbClr val="FFC000"/>
                </a:solidFill>
              </a:rPr>
              <a:t>.</a:t>
            </a:r>
            <a:endParaRPr lang="en-US" altLang="en-US" sz="4500" b="1" dirty="0">
              <a:solidFill>
                <a:srgbClr val="FFC000"/>
              </a:solidFill>
            </a:endParaRPr>
          </a:p>
        </p:txBody>
      </p:sp>
      <p:sp>
        <p:nvSpPr>
          <p:cNvPr id="2" name="TextBox 1"/>
          <p:cNvSpPr txBox="1"/>
          <p:nvPr/>
        </p:nvSpPr>
        <p:spPr>
          <a:xfrm>
            <a:off x="685800" y="1828800"/>
            <a:ext cx="7810500" cy="1200329"/>
          </a:xfrm>
          <a:prstGeom prst="rect">
            <a:avLst/>
          </a:prstGeom>
          <a:noFill/>
        </p:spPr>
        <p:txBody>
          <a:bodyPr wrap="square" rtlCol="0">
            <a:spAutoFit/>
          </a:bodyPr>
          <a:lstStyle/>
          <a:p>
            <a:r>
              <a:rPr lang="en-US" sz="3600" dirty="0"/>
              <a:t>Which of the following relations is not a function?</a:t>
            </a:r>
          </a:p>
        </p:txBody>
      </p:sp>
      <p:pic>
        <p:nvPicPr>
          <p:cNvPr id="3" name="Picture 2" title="Answers"/>
          <p:cNvPicPr>
            <a:picLocks noChangeAspect="1"/>
          </p:cNvPicPr>
          <p:nvPr/>
        </p:nvPicPr>
        <p:blipFill>
          <a:blip r:embed="rId4" cstate="print"/>
          <a:stretch>
            <a:fillRect/>
          </a:stretch>
        </p:blipFill>
        <p:spPr>
          <a:xfrm>
            <a:off x="1676400" y="3029129"/>
            <a:ext cx="5198532" cy="1847671"/>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4820"/>
                                        </p:tgtEl>
                                        <p:attrNameLst>
                                          <p:attrName>style.visibility</p:attrName>
                                        </p:attrNameLst>
                                      </p:cBhvr>
                                      <p:to>
                                        <p:strVal val="visible"/>
                                      </p:to>
                                    </p:set>
                                    <p:animEffect transition="in" filter="blinds(horizontal)">
                                      <p:cBhvr>
                                        <p:cTn id="7" dur="500"/>
                                        <p:tgtEl>
                                          <p:spTgt spid="34820"/>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0" grpId="0" animBg="1"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title="Graphic"/>
          <p:cNvSpPr>
            <a:spLocks noGrp="1" noChangeArrowheads="1"/>
          </p:cNvSpPr>
          <p:nvPr>
            <p:ph type="body" sz="half" idx="1"/>
          </p:nvPr>
        </p:nvSpPr>
        <p:spPr>
          <a:xfrm>
            <a:off x="609600" y="1371599"/>
            <a:ext cx="7848600" cy="3886201"/>
          </a:xfrm>
          <a:solidFill>
            <a:srgbClr val="EAEAEA"/>
          </a:solidFill>
          <a:ln w="38100">
            <a:solidFill>
              <a:srgbClr val="FF9900"/>
            </a:solidFill>
            <a:miter lim="800000"/>
            <a:headEnd/>
            <a:tailEnd/>
          </a:ln>
        </p:spPr>
        <p:txBody>
          <a:bodyPr/>
          <a:lstStyle/>
          <a:p>
            <a:pPr algn="ctr" eaLnBrk="1" hangingPunct="1">
              <a:buFontTx/>
              <a:buNone/>
            </a:pPr>
            <a:endParaRPr lang="en-US" altLang="en-US" sz="3600" b="1"/>
          </a:p>
          <a:p>
            <a:pPr algn="ctr" eaLnBrk="1" hangingPunct="1">
              <a:buFontTx/>
              <a:buNone/>
            </a:pPr>
            <a:endParaRPr lang="en-US" altLang="en-US" sz="3600" b="1"/>
          </a:p>
        </p:txBody>
      </p:sp>
      <p:sp>
        <p:nvSpPr>
          <p:cNvPr id="33795" name="Rectangle 2"/>
          <p:cNvSpPr>
            <a:spLocks noGrp="1" noChangeArrowheads="1"/>
          </p:cNvSpPr>
          <p:nvPr>
            <p:ph type="title"/>
          </p:nvPr>
        </p:nvSpPr>
        <p:spPr>
          <a:xfrm>
            <a:off x="685800" y="533400"/>
            <a:ext cx="7848600" cy="762000"/>
          </a:xfrm>
          <a:solidFill>
            <a:srgbClr val="FFB13F"/>
          </a:solidFill>
          <a:ln w="38100">
            <a:solidFill>
              <a:srgbClr val="FF9900"/>
            </a:solidFill>
            <a:miter lim="800000"/>
            <a:headEnd/>
            <a:tailEnd/>
          </a:ln>
        </p:spPr>
        <p:txBody>
          <a:bodyPr/>
          <a:lstStyle/>
          <a:p>
            <a:pPr eaLnBrk="1" hangingPunct="1"/>
            <a:r>
              <a:rPr lang="en-US" altLang="en-US" sz="4800" b="1"/>
              <a:t>200</a:t>
            </a:r>
          </a:p>
        </p:txBody>
      </p:sp>
      <p:sp>
        <p:nvSpPr>
          <p:cNvPr id="9221" name="Text Box 5"/>
          <p:cNvSpPr txBox="1">
            <a:spLocks noChangeArrowheads="1"/>
          </p:cNvSpPr>
          <p:nvPr/>
        </p:nvSpPr>
        <p:spPr bwMode="auto">
          <a:xfrm>
            <a:off x="685800" y="5410200"/>
            <a:ext cx="7162800" cy="523220"/>
          </a:xfrm>
          <a:prstGeom prst="rect">
            <a:avLst/>
          </a:prstGeom>
          <a:solidFill>
            <a:srgbClr val="C0C0C0"/>
          </a:solidFill>
          <a:ln w="38100">
            <a:solidFill>
              <a:srgbClr val="FF99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800" b="1" dirty="0"/>
              <a:t>Answer: D {all real numbers}, R  y </a:t>
            </a:r>
            <a:r>
              <a:rPr lang="en-US" altLang="en-US" sz="2800" b="1" u="sng" dirty="0"/>
              <a:t>&gt;</a:t>
            </a:r>
            <a:r>
              <a:rPr lang="en-US" altLang="en-US" sz="2800" b="1" dirty="0"/>
              <a:t> 0</a:t>
            </a:r>
            <a:endParaRPr lang="en-US" altLang="en-US" sz="2400" b="1" dirty="0"/>
          </a:p>
        </p:txBody>
      </p:sp>
      <p:grpSp>
        <p:nvGrpSpPr>
          <p:cNvPr id="33797" name="Group 18" title="Arrow"/>
          <p:cNvGrpSpPr>
            <a:grpSpLocks/>
          </p:cNvGrpSpPr>
          <p:nvPr/>
        </p:nvGrpSpPr>
        <p:grpSpPr bwMode="auto">
          <a:xfrm>
            <a:off x="8153400" y="5410200"/>
            <a:ext cx="685800" cy="838200"/>
            <a:chOff x="5088" y="3504"/>
            <a:chExt cx="432" cy="528"/>
          </a:xfrm>
        </p:grpSpPr>
        <p:sp>
          <p:nvSpPr>
            <p:cNvPr id="33798" name="Rectangle 19" title="Arrow">
              <a:hlinkClick r:id="rId3" action="ppaction://hlinksldjump"/>
            </p:cNvPr>
            <p:cNvSpPr>
              <a:spLocks noChangeArrowheads="1"/>
            </p:cNvSpPr>
            <p:nvPr/>
          </p:nvSpPr>
          <p:spPr bwMode="auto">
            <a:xfrm>
              <a:off x="5088" y="3504"/>
              <a:ext cx="432" cy="528"/>
            </a:xfrm>
            <a:prstGeom prst="rect">
              <a:avLst/>
            </a:prstGeom>
            <a:solidFill>
              <a:srgbClr val="FFB13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33799" name="AutoShape 20">
              <a:hlinkClick r:id="rId3" action="ppaction://hlinksldjump"/>
            </p:cNvPr>
            <p:cNvSpPr>
              <a:spLocks noChangeArrowheads="1"/>
            </p:cNvSpPr>
            <p:nvPr/>
          </p:nvSpPr>
          <p:spPr bwMode="auto">
            <a:xfrm rot="10800000">
              <a:off x="5136" y="3552"/>
              <a:ext cx="336" cy="336"/>
            </a:xfrm>
            <a:custGeom>
              <a:avLst/>
              <a:gdLst>
                <a:gd name="T0" fmla="*/ 2 w 21600"/>
                <a:gd name="T1" fmla="*/ 0 h 21600"/>
                <a:gd name="T2" fmla="*/ 1 w 21600"/>
                <a:gd name="T3" fmla="*/ 3 h 21600"/>
                <a:gd name="T4" fmla="*/ 2 w 21600"/>
                <a:gd name="T5" fmla="*/ 1 h 21600"/>
                <a:gd name="T6" fmla="*/ 6 w 21600"/>
                <a:gd name="T7" fmla="*/ 3 h 21600"/>
                <a:gd name="T8" fmla="*/ 5 w 21600"/>
                <a:gd name="T9" fmla="*/ 4 h 21600"/>
                <a:gd name="T10" fmla="*/ 3 w 21600"/>
                <a:gd name="T11" fmla="*/ 3 h 21600"/>
                <a:gd name="T12" fmla="*/ 0 60000 65536"/>
                <a:gd name="T13" fmla="*/ 0 60000 65536"/>
                <a:gd name="T14" fmla="*/ 0 60000 65536"/>
                <a:gd name="T15" fmla="*/ 0 60000 65536"/>
                <a:gd name="T16" fmla="*/ 0 60000 65536"/>
                <a:gd name="T17" fmla="*/ 0 60000 65536"/>
                <a:gd name="T18" fmla="*/ 3150 w 21600"/>
                <a:gd name="T19" fmla="*/ 3150 h 21600"/>
                <a:gd name="T20" fmla="*/ 18450 w 21600"/>
                <a:gd name="T21" fmla="*/ 1845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200" y="10800"/>
                  </a:moveTo>
                  <a:cubicBezTo>
                    <a:pt x="16200" y="7817"/>
                    <a:pt x="13782" y="5400"/>
                    <a:pt x="10800" y="5400"/>
                  </a:cubicBezTo>
                  <a:cubicBezTo>
                    <a:pt x="7817" y="5400"/>
                    <a:pt x="5400" y="7817"/>
                    <a:pt x="5400" y="10800"/>
                  </a:cubicBezTo>
                  <a:cubicBezTo>
                    <a:pt x="5400" y="11438"/>
                    <a:pt x="5513" y="12071"/>
                    <a:pt x="5734" y="12669"/>
                  </a:cubicBezTo>
                  <a:lnTo>
                    <a:pt x="668" y="14539"/>
                  </a:lnTo>
                  <a:cubicBezTo>
                    <a:pt x="226" y="13342"/>
                    <a:pt x="0" y="12076"/>
                    <a:pt x="0" y="10800"/>
                  </a:cubicBezTo>
                  <a:cubicBezTo>
                    <a:pt x="0" y="4835"/>
                    <a:pt x="4835" y="0"/>
                    <a:pt x="10800" y="0"/>
                  </a:cubicBezTo>
                  <a:cubicBezTo>
                    <a:pt x="16764" y="0"/>
                    <a:pt x="21600" y="4835"/>
                    <a:pt x="21600" y="10799"/>
                  </a:cubicBezTo>
                  <a:lnTo>
                    <a:pt x="21600" y="10800"/>
                  </a:lnTo>
                  <a:lnTo>
                    <a:pt x="24300" y="10800"/>
                  </a:lnTo>
                  <a:lnTo>
                    <a:pt x="18900" y="16200"/>
                  </a:lnTo>
                  <a:lnTo>
                    <a:pt x="13500" y="10800"/>
                  </a:lnTo>
                  <a:lnTo>
                    <a:pt x="16200" y="10800"/>
                  </a:lnTo>
                  <a:close/>
                </a:path>
              </a:pathLst>
            </a:cu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 name="TextBox 1"/>
          <p:cNvSpPr txBox="1"/>
          <p:nvPr/>
        </p:nvSpPr>
        <p:spPr>
          <a:xfrm>
            <a:off x="685800" y="1447800"/>
            <a:ext cx="7543800" cy="830997"/>
          </a:xfrm>
          <a:prstGeom prst="rect">
            <a:avLst/>
          </a:prstGeom>
          <a:noFill/>
        </p:spPr>
        <p:txBody>
          <a:bodyPr wrap="square" rtlCol="0">
            <a:spAutoFit/>
          </a:bodyPr>
          <a:lstStyle/>
          <a:p>
            <a:r>
              <a:rPr lang="en-US" sz="2400" dirty="0"/>
              <a:t>Identify the domain and range of the absolute value function.</a:t>
            </a:r>
          </a:p>
        </p:txBody>
      </p:sp>
      <p:pic>
        <p:nvPicPr>
          <p:cNvPr id="3" name="Picture 2" title="Graphic"/>
          <p:cNvPicPr>
            <a:picLocks noChangeAspect="1"/>
          </p:cNvPicPr>
          <p:nvPr/>
        </p:nvPicPr>
        <p:blipFill>
          <a:blip r:embed="rId4" cstate="print"/>
          <a:stretch>
            <a:fillRect/>
          </a:stretch>
        </p:blipFill>
        <p:spPr>
          <a:xfrm>
            <a:off x="2628900" y="1840836"/>
            <a:ext cx="3543300" cy="333555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221"/>
                                        </p:tgtEl>
                                        <p:attrNameLst>
                                          <p:attrName>style.visibility</p:attrName>
                                        </p:attrNameLst>
                                      </p:cBhvr>
                                      <p:to>
                                        <p:strVal val="visible"/>
                                      </p:to>
                                    </p:set>
                                    <p:animEffect transition="in" filter="blinds(horizontal)">
                                      <p:cBhvr>
                                        <p:cTn id="7" dur="500"/>
                                        <p:tgtEl>
                                          <p:spTgt spid="9221"/>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1" grpId="0" animBg="1"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a:spLocks noGrp="1" noChangeArrowheads="1"/>
          </p:cNvSpPr>
          <p:nvPr>
            <p:ph type="title"/>
          </p:nvPr>
        </p:nvSpPr>
        <p:spPr>
          <a:xfrm>
            <a:off x="685800" y="609600"/>
            <a:ext cx="7924800" cy="762000"/>
          </a:xfrm>
          <a:solidFill>
            <a:srgbClr val="FFB13F"/>
          </a:solidFill>
          <a:ln w="38100">
            <a:solidFill>
              <a:srgbClr val="FF9900"/>
            </a:solidFill>
            <a:miter lim="800000"/>
            <a:headEnd/>
            <a:tailEnd/>
          </a:ln>
        </p:spPr>
        <p:txBody>
          <a:bodyPr/>
          <a:lstStyle/>
          <a:p>
            <a:pPr eaLnBrk="1" hangingPunct="1"/>
            <a:r>
              <a:rPr lang="en-US" altLang="en-US" sz="4810" b="1" dirty="0" smtClean="0"/>
              <a:t>300</a:t>
            </a:r>
            <a:r>
              <a:rPr lang="en-US" altLang="en-US" sz="4810" b="1" dirty="0" smtClean="0">
                <a:solidFill>
                  <a:srgbClr val="FFC000"/>
                </a:solidFill>
              </a:rPr>
              <a:t>.</a:t>
            </a:r>
            <a:endParaRPr lang="en-US" altLang="en-US" sz="4810" b="1" dirty="0">
              <a:solidFill>
                <a:srgbClr val="FFC000"/>
              </a:solidFill>
            </a:endParaRPr>
          </a:p>
        </p:txBody>
      </p:sp>
      <p:sp>
        <p:nvSpPr>
          <p:cNvPr id="34818" name="Rectangle 3" title="Formula"/>
          <p:cNvSpPr>
            <a:spLocks noGrp="1" noChangeArrowheads="1"/>
          </p:cNvSpPr>
          <p:nvPr>
            <p:ph type="body" sz="half" idx="1"/>
          </p:nvPr>
        </p:nvSpPr>
        <p:spPr>
          <a:xfrm>
            <a:off x="685800" y="1676400"/>
            <a:ext cx="7848600" cy="3505200"/>
          </a:xfrm>
          <a:solidFill>
            <a:srgbClr val="EAEAEA"/>
          </a:solidFill>
          <a:ln w="38100">
            <a:solidFill>
              <a:srgbClr val="FF9900"/>
            </a:solidFill>
            <a:miter lim="800000"/>
            <a:headEnd/>
            <a:tailEnd/>
          </a:ln>
        </p:spPr>
        <p:txBody>
          <a:bodyPr/>
          <a:lstStyle/>
          <a:p>
            <a:pPr algn="ctr" eaLnBrk="1" hangingPunct="1">
              <a:buFontTx/>
              <a:buNone/>
            </a:pPr>
            <a:endParaRPr lang="en-US" altLang="en-US" sz="3600" b="1"/>
          </a:p>
          <a:p>
            <a:pPr algn="ctr" eaLnBrk="1" hangingPunct="1">
              <a:buFontTx/>
              <a:buNone/>
            </a:pPr>
            <a:endParaRPr lang="en-US" altLang="en-US" sz="3600" b="1"/>
          </a:p>
        </p:txBody>
      </p:sp>
      <mc:AlternateContent xmlns:mc="http://schemas.openxmlformats.org/markup-compatibility/2006" xmlns:a14="http://schemas.microsoft.com/office/drawing/2010/main">
        <mc:Choice Requires="a14">
          <p:sp>
            <p:nvSpPr>
              <p:cNvPr id="10245" name="Text Box 5"/>
              <p:cNvSpPr txBox="1">
                <a:spLocks noChangeArrowheads="1"/>
              </p:cNvSpPr>
              <p:nvPr/>
            </p:nvSpPr>
            <p:spPr bwMode="auto">
              <a:xfrm>
                <a:off x="685800" y="5410200"/>
                <a:ext cx="7162800" cy="584775"/>
              </a:xfrm>
              <a:prstGeom prst="rect">
                <a:avLst/>
              </a:prstGeom>
              <a:solidFill>
                <a:srgbClr val="C0C0C0"/>
              </a:solidFill>
              <a:ln w="38100">
                <a:solidFill>
                  <a:srgbClr val="FF9900"/>
                </a:solidFill>
                <a:miter lim="800000"/>
                <a:headEnd/>
                <a:tailEnd/>
              </a:ln>
              <a:effectLst/>
              <a:extLst>
                <a:ext uri="{AF507438-7753-43E0-B8FC-AC1667EBCBE1}">
                  <a14:hiddenEffect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altLang="en-US" sz="3200" b="1" dirty="0"/>
                  <a:t>Answer:</a:t>
                </a:r>
                <a14:m>
                  <m:oMath xmlns:m="http://schemas.openxmlformats.org/officeDocument/2006/math">
                    <m:sSub>
                      <m:sSubPr>
                        <m:ctrlPr>
                          <a:rPr lang="en-US" altLang="en-US" sz="2000" b="1" i="1" smtClean="0">
                            <a:latin typeface="Cambria Math" panose="02040503050406030204" pitchFamily="18" charset="0"/>
                          </a:rPr>
                        </m:ctrlPr>
                      </m:sSubPr>
                      <m:e>
                        <m:r>
                          <a:rPr lang="en-US" altLang="en-US" sz="2000" b="1" i="1" smtClean="0">
                            <a:latin typeface="Cambria Math" panose="02040503050406030204" pitchFamily="18" charset="0"/>
                          </a:rPr>
                          <m:t>𝒂</m:t>
                        </m:r>
                      </m:e>
                      <m:sub>
                        <m:r>
                          <a:rPr lang="en-US" altLang="en-US" sz="2000" b="1" i="1" smtClean="0">
                            <a:latin typeface="Cambria Math" panose="02040503050406030204" pitchFamily="18" charset="0"/>
                          </a:rPr>
                          <m:t>𝟏</m:t>
                        </m:r>
                      </m:sub>
                    </m:sSub>
                    <m:r>
                      <a:rPr lang="en-US" altLang="en-US" sz="2000" b="1" i="1" smtClean="0">
                        <a:latin typeface="Cambria Math" panose="02040503050406030204" pitchFamily="18" charset="0"/>
                      </a:rPr>
                      <m:t>=</m:t>
                    </m:r>
                    <m:r>
                      <a:rPr lang="en-US" altLang="en-US" sz="2000" b="1" i="1" smtClean="0">
                        <a:latin typeface="Cambria Math" panose="02040503050406030204" pitchFamily="18" charset="0"/>
                      </a:rPr>
                      <m:t>𝟏𝟎</m:t>
                    </m:r>
                    <m:r>
                      <a:rPr lang="en-US" altLang="en-US" sz="2000" b="1" i="1" smtClean="0">
                        <a:latin typeface="Cambria Math" panose="02040503050406030204" pitchFamily="18" charset="0"/>
                      </a:rPr>
                      <m:t>:</m:t>
                    </m:r>
                    <m:sSub>
                      <m:sSubPr>
                        <m:ctrlPr>
                          <a:rPr lang="en-US" altLang="en-US" sz="2000" b="1" i="1" smtClean="0">
                            <a:latin typeface="Cambria Math" panose="02040503050406030204" pitchFamily="18" charset="0"/>
                          </a:rPr>
                        </m:ctrlPr>
                      </m:sSubPr>
                      <m:e>
                        <m:r>
                          <a:rPr lang="en-US" altLang="en-US" sz="2000" b="1" i="1" smtClean="0">
                            <a:latin typeface="Cambria Math" panose="02040503050406030204" pitchFamily="18" charset="0"/>
                          </a:rPr>
                          <m:t>𝒂</m:t>
                        </m:r>
                      </m:e>
                      <m:sub>
                        <m:r>
                          <a:rPr lang="en-US" altLang="en-US" sz="2000" b="1" i="1" smtClean="0">
                            <a:latin typeface="Cambria Math" panose="02040503050406030204" pitchFamily="18" charset="0"/>
                          </a:rPr>
                          <m:t>𝒏</m:t>
                        </m:r>
                      </m:sub>
                    </m:sSub>
                    <m:r>
                      <a:rPr lang="en-US" altLang="en-US" sz="2000" b="1" i="1" smtClean="0">
                        <a:latin typeface="Cambria Math" panose="02040503050406030204" pitchFamily="18" charset="0"/>
                      </a:rPr>
                      <m:t>=</m:t>
                    </m:r>
                    <m:sSub>
                      <m:sSubPr>
                        <m:ctrlPr>
                          <a:rPr lang="en-US" altLang="en-US" sz="2000" b="1" i="1">
                            <a:latin typeface="Cambria Math" panose="02040503050406030204" pitchFamily="18" charset="0"/>
                          </a:rPr>
                        </m:ctrlPr>
                      </m:sSubPr>
                      <m:e>
                        <m:r>
                          <a:rPr lang="en-US" altLang="en-US" sz="2000" b="1" i="1">
                            <a:latin typeface="Cambria Math" panose="02040503050406030204" pitchFamily="18" charset="0"/>
                          </a:rPr>
                          <m:t>𝒂</m:t>
                        </m:r>
                      </m:e>
                      <m:sub>
                        <m:r>
                          <a:rPr lang="en-US" altLang="en-US" sz="2000" b="1" i="1">
                            <a:latin typeface="Cambria Math" panose="02040503050406030204" pitchFamily="18" charset="0"/>
                          </a:rPr>
                          <m:t>𝒏</m:t>
                        </m:r>
                        <m:r>
                          <a:rPr lang="en-US" altLang="en-US" sz="2000" b="1" i="1">
                            <a:latin typeface="Cambria Math" panose="02040503050406030204" pitchFamily="18" charset="0"/>
                          </a:rPr>
                          <m:t>−</m:t>
                        </m:r>
                        <m:r>
                          <a:rPr lang="en-US" altLang="en-US" sz="2000" b="1" i="1">
                            <a:latin typeface="Cambria Math" panose="02040503050406030204" pitchFamily="18" charset="0"/>
                          </a:rPr>
                          <m:t>𝟏</m:t>
                        </m:r>
                      </m:sub>
                    </m:sSub>
                    <m:r>
                      <a:rPr lang="en-US" altLang="en-US" sz="2000" b="1" i="1" smtClean="0">
                        <a:latin typeface="Cambria Math" panose="02040503050406030204" pitchFamily="18" charset="0"/>
                      </a:rPr>
                      <m:t>−</m:t>
                    </m:r>
                    <m:r>
                      <a:rPr lang="en-US" altLang="en-US" sz="2000" b="1" i="1" smtClean="0">
                        <a:latin typeface="Cambria Math" panose="02040503050406030204" pitchFamily="18" charset="0"/>
                      </a:rPr>
                      <m:t>𝟔</m:t>
                    </m:r>
                    <m:r>
                      <m:rPr>
                        <m:nor/>
                      </m:rPr>
                      <a:rPr lang="en-US" altLang="en-US" sz="2000" b="1" i="0" smtClean="0">
                        <a:latin typeface="Cambria Math" panose="02040503050406030204" pitchFamily="18" charset="0"/>
                      </a:rPr>
                      <m:t> &amp; </m:t>
                    </m:r>
                    <m:sSub>
                      <m:sSubPr>
                        <m:ctrlPr>
                          <a:rPr lang="en-US" altLang="en-US" sz="2000" b="1" i="1" dirty="0" smtClean="0">
                            <a:latin typeface="Cambria Math" panose="02040503050406030204" pitchFamily="18" charset="0"/>
                          </a:rPr>
                        </m:ctrlPr>
                      </m:sSubPr>
                      <m:e>
                        <m:r>
                          <a:rPr lang="en-US" altLang="en-US" sz="2000" b="1" i="1" dirty="0" smtClean="0">
                            <a:latin typeface="Cambria Math" panose="02040503050406030204" pitchFamily="18" charset="0"/>
                          </a:rPr>
                          <m:t>𝒂</m:t>
                        </m:r>
                      </m:e>
                      <m:sub>
                        <m:r>
                          <a:rPr lang="en-US" altLang="en-US" sz="2000" b="1" i="1" dirty="0" smtClean="0">
                            <a:latin typeface="Cambria Math" panose="02040503050406030204" pitchFamily="18" charset="0"/>
                          </a:rPr>
                          <m:t>𝒏</m:t>
                        </m:r>
                      </m:sub>
                    </m:sSub>
                    <m:r>
                      <a:rPr lang="en-US" altLang="en-US" sz="2000" b="1" i="1" smtClean="0">
                        <a:latin typeface="Cambria Math" panose="02040503050406030204" pitchFamily="18" charset="0"/>
                      </a:rPr>
                      <m:t>=</m:t>
                    </m:r>
                    <m:r>
                      <a:rPr lang="en-US" altLang="en-US" sz="2000" b="1" i="1" smtClean="0">
                        <a:latin typeface="Cambria Math" panose="02040503050406030204" pitchFamily="18" charset="0"/>
                      </a:rPr>
                      <m:t>𝟏𝟔</m:t>
                    </m:r>
                    <m:r>
                      <a:rPr lang="en-US" altLang="en-US" sz="2000" b="1" i="1" smtClean="0">
                        <a:latin typeface="Cambria Math" panose="02040503050406030204" pitchFamily="18" charset="0"/>
                      </a:rPr>
                      <m:t>−</m:t>
                    </m:r>
                    <m:r>
                      <a:rPr lang="en-US" altLang="en-US" sz="2000" b="1" i="1" smtClean="0">
                        <a:latin typeface="Cambria Math" panose="02040503050406030204" pitchFamily="18" charset="0"/>
                      </a:rPr>
                      <m:t>𝟔</m:t>
                    </m:r>
                    <m:r>
                      <a:rPr lang="en-US" altLang="en-US" sz="2000" b="1" i="1" smtClean="0">
                        <a:latin typeface="Cambria Math" panose="02040503050406030204" pitchFamily="18" charset="0"/>
                      </a:rPr>
                      <m:t>𝒏</m:t>
                    </m:r>
                  </m:oMath>
                </a14:m>
                <a:r>
                  <a:rPr lang="en-US" altLang="en-US" sz="2000" b="1" dirty="0"/>
                  <a:t> </a:t>
                </a:r>
                <a:endParaRPr lang="en-US" altLang="en-US" b="1" dirty="0">
                  <a:effectLst>
                    <a:outerShdw blurRad="38100" dist="38100" dir="2700000" algn="tl">
                      <a:srgbClr val="FFFFFF"/>
                    </a:outerShdw>
                  </a:effectLst>
                  <a:cs typeface="Arial" panose="020B0604020202020204" pitchFamily="34" charset="0"/>
                  <a:sym typeface="Symbol" panose="05050102010706020507" pitchFamily="18" charset="2"/>
                </a:endParaRPr>
              </a:p>
            </p:txBody>
          </p:sp>
        </mc:Choice>
        <mc:Fallback xmlns="">
          <p:sp>
            <p:nvSpPr>
              <p:cNvPr id="10245" name="Text Box 5"/>
              <p:cNvSpPr txBox="1">
                <a:spLocks noRot="1" noChangeAspect="1" noMove="1" noResize="1" noEditPoints="1" noAdjustHandles="1" noChangeArrowheads="1" noChangeShapeType="1" noTextEdit="1"/>
              </p:cNvSpPr>
              <p:nvPr/>
            </p:nvSpPr>
            <p:spPr bwMode="auto">
              <a:xfrm>
                <a:off x="685800" y="5410200"/>
                <a:ext cx="7162800" cy="584775"/>
              </a:xfrm>
              <a:prstGeom prst="rect">
                <a:avLst/>
              </a:prstGeom>
              <a:blipFill>
                <a:blip r:embed="rId3"/>
                <a:stretch>
                  <a:fillRect l="-1948" t="-9901" b="-28713"/>
                </a:stretch>
              </a:blipFill>
              <a:ln w="38100">
                <a:solidFill>
                  <a:srgbClr val="FF99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sp>
        <p:nvSpPr>
          <p:cNvPr id="10246" name="Text Box 6" title="Test Box"/>
          <p:cNvSpPr txBox="1">
            <a:spLocks noChangeArrowheads="1"/>
          </p:cNvSpPr>
          <p:nvPr/>
        </p:nvSpPr>
        <p:spPr bwMode="auto">
          <a:xfrm>
            <a:off x="4800600" y="5257800"/>
            <a:ext cx="2362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solidFill>
                  <a:srgbClr val="000099"/>
                </a:solidFill>
              </a:rPr>
              <a:t> </a:t>
            </a:r>
            <a:endParaRPr lang="en-US" altLang="en-US" sz="2400" b="1">
              <a:solidFill>
                <a:srgbClr val="000099"/>
              </a:solidFill>
              <a:cs typeface="Arial" panose="020B0604020202020204" pitchFamily="34" charset="0"/>
            </a:endParaRPr>
          </a:p>
        </p:txBody>
      </p:sp>
      <p:grpSp>
        <p:nvGrpSpPr>
          <p:cNvPr id="34822" name="Group 19" title="Arrow"/>
          <p:cNvGrpSpPr>
            <a:grpSpLocks/>
          </p:cNvGrpSpPr>
          <p:nvPr/>
        </p:nvGrpSpPr>
        <p:grpSpPr bwMode="auto">
          <a:xfrm>
            <a:off x="8153400" y="5410200"/>
            <a:ext cx="685800" cy="838200"/>
            <a:chOff x="5088" y="3504"/>
            <a:chExt cx="432" cy="528"/>
          </a:xfrm>
        </p:grpSpPr>
        <p:sp>
          <p:nvSpPr>
            <p:cNvPr id="34823" name="Rectangle 20">
              <a:hlinkClick r:id="rId4" action="ppaction://hlinksldjump"/>
            </p:cNvPr>
            <p:cNvSpPr>
              <a:spLocks noChangeArrowheads="1"/>
            </p:cNvSpPr>
            <p:nvPr/>
          </p:nvSpPr>
          <p:spPr bwMode="auto">
            <a:xfrm>
              <a:off x="5088" y="3504"/>
              <a:ext cx="432" cy="528"/>
            </a:xfrm>
            <a:prstGeom prst="rect">
              <a:avLst/>
            </a:prstGeom>
            <a:solidFill>
              <a:srgbClr val="FFB13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34824" name="AutoShape 21">
              <a:hlinkClick r:id="rId4" action="ppaction://hlinksldjump"/>
            </p:cNvPr>
            <p:cNvSpPr>
              <a:spLocks noChangeArrowheads="1"/>
            </p:cNvSpPr>
            <p:nvPr/>
          </p:nvSpPr>
          <p:spPr bwMode="auto">
            <a:xfrm rot="10800000">
              <a:off x="5136" y="3552"/>
              <a:ext cx="336" cy="336"/>
            </a:xfrm>
            <a:custGeom>
              <a:avLst/>
              <a:gdLst>
                <a:gd name="T0" fmla="*/ 2 w 21600"/>
                <a:gd name="T1" fmla="*/ 0 h 21600"/>
                <a:gd name="T2" fmla="*/ 1 w 21600"/>
                <a:gd name="T3" fmla="*/ 3 h 21600"/>
                <a:gd name="T4" fmla="*/ 2 w 21600"/>
                <a:gd name="T5" fmla="*/ 1 h 21600"/>
                <a:gd name="T6" fmla="*/ 6 w 21600"/>
                <a:gd name="T7" fmla="*/ 3 h 21600"/>
                <a:gd name="T8" fmla="*/ 5 w 21600"/>
                <a:gd name="T9" fmla="*/ 4 h 21600"/>
                <a:gd name="T10" fmla="*/ 3 w 21600"/>
                <a:gd name="T11" fmla="*/ 3 h 21600"/>
                <a:gd name="T12" fmla="*/ 0 60000 65536"/>
                <a:gd name="T13" fmla="*/ 0 60000 65536"/>
                <a:gd name="T14" fmla="*/ 0 60000 65536"/>
                <a:gd name="T15" fmla="*/ 0 60000 65536"/>
                <a:gd name="T16" fmla="*/ 0 60000 65536"/>
                <a:gd name="T17" fmla="*/ 0 60000 65536"/>
                <a:gd name="T18" fmla="*/ 3150 w 21600"/>
                <a:gd name="T19" fmla="*/ 3150 h 21600"/>
                <a:gd name="T20" fmla="*/ 18450 w 21600"/>
                <a:gd name="T21" fmla="*/ 1845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200" y="10800"/>
                  </a:moveTo>
                  <a:cubicBezTo>
                    <a:pt x="16200" y="7817"/>
                    <a:pt x="13782" y="5400"/>
                    <a:pt x="10800" y="5400"/>
                  </a:cubicBezTo>
                  <a:cubicBezTo>
                    <a:pt x="7817" y="5400"/>
                    <a:pt x="5400" y="7817"/>
                    <a:pt x="5400" y="10800"/>
                  </a:cubicBezTo>
                  <a:cubicBezTo>
                    <a:pt x="5400" y="11438"/>
                    <a:pt x="5513" y="12071"/>
                    <a:pt x="5734" y="12669"/>
                  </a:cubicBezTo>
                  <a:lnTo>
                    <a:pt x="668" y="14539"/>
                  </a:lnTo>
                  <a:cubicBezTo>
                    <a:pt x="226" y="13342"/>
                    <a:pt x="0" y="12076"/>
                    <a:pt x="0" y="10800"/>
                  </a:cubicBezTo>
                  <a:cubicBezTo>
                    <a:pt x="0" y="4835"/>
                    <a:pt x="4835" y="0"/>
                    <a:pt x="10800" y="0"/>
                  </a:cubicBezTo>
                  <a:cubicBezTo>
                    <a:pt x="16764" y="0"/>
                    <a:pt x="21600" y="4835"/>
                    <a:pt x="21600" y="10799"/>
                  </a:cubicBezTo>
                  <a:lnTo>
                    <a:pt x="21600" y="10800"/>
                  </a:lnTo>
                  <a:lnTo>
                    <a:pt x="24300" y="10800"/>
                  </a:lnTo>
                  <a:lnTo>
                    <a:pt x="18900" y="16200"/>
                  </a:lnTo>
                  <a:lnTo>
                    <a:pt x="13500" y="10800"/>
                  </a:lnTo>
                  <a:lnTo>
                    <a:pt x="16200" y="10800"/>
                  </a:lnTo>
                  <a:close/>
                </a:path>
              </a:pathLst>
            </a:cu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 name="TextBox 1" title="Formula"/>
          <p:cNvSpPr txBox="1"/>
          <p:nvPr/>
        </p:nvSpPr>
        <p:spPr>
          <a:xfrm>
            <a:off x="838200" y="1828800"/>
            <a:ext cx="7620000" cy="2862322"/>
          </a:xfrm>
          <a:prstGeom prst="rect">
            <a:avLst/>
          </a:prstGeom>
          <a:noFill/>
        </p:spPr>
        <p:txBody>
          <a:bodyPr wrap="square" rtlCol="0">
            <a:spAutoFit/>
          </a:bodyPr>
          <a:lstStyle/>
          <a:p>
            <a:pPr algn="ctr"/>
            <a:r>
              <a:rPr lang="en-US" sz="3600" dirty="0"/>
              <a:t>Write an explicit and recursive formula for the sequence</a:t>
            </a:r>
          </a:p>
          <a:p>
            <a:pPr algn="ctr"/>
            <a:endParaRPr lang="en-US" sz="3600" dirty="0"/>
          </a:p>
          <a:p>
            <a:pPr algn="ctr"/>
            <a:r>
              <a:rPr lang="en-US" sz="3600" dirty="0"/>
              <a:t>10, 4, -2, -8</a:t>
            </a:r>
          </a:p>
          <a:p>
            <a:pPr algn="ctr"/>
            <a:endParaRPr lang="en-US" sz="3600"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245"/>
                                        </p:tgtEl>
                                        <p:attrNameLst>
                                          <p:attrName>style.visibility</p:attrName>
                                        </p:attrNameLst>
                                      </p:cBhvr>
                                      <p:to>
                                        <p:strVal val="visible"/>
                                      </p:to>
                                    </p:set>
                                    <p:animEffect transition="in" filter="blinds(horizontal)">
                                      <p:cBhvr>
                                        <p:cTn id="7" dur="500"/>
                                        <p:tgtEl>
                                          <p:spTgt spid="10245"/>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0246"/>
                                        </p:tgtEl>
                                        <p:attrNameLst>
                                          <p:attrName>style.visibility</p:attrName>
                                        </p:attrNameLst>
                                      </p:cBhvr>
                                      <p:to>
                                        <p:strVal val="visible"/>
                                      </p:to>
                                    </p:set>
                                  </p:childTnLst>
                                  <p:subTnLst>
                                    <p:audio>
                                      <p:cMediaNode>
                                        <p:cTn display="0" masterRel="sameClick">
                                          <p:stCondLst>
                                            <p:cond evt="begin" delay="0">
                                              <p:tn val="10"/>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5" grpId="0" animBg="1" autoUpdateAnimBg="0"/>
      <p:bldP spid="10246"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iRespondGraphMaster">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703</TotalTime>
  <Words>593</Words>
  <Application>Microsoft Office PowerPoint</Application>
  <PresentationFormat>On-screen Show (4:3)</PresentationFormat>
  <Paragraphs>138</Paragraphs>
  <Slides>31</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31</vt:i4>
      </vt:variant>
    </vt:vector>
  </HeadingPairs>
  <TitlesOfParts>
    <vt:vector size="37" baseType="lpstr">
      <vt:lpstr>Arial</vt:lpstr>
      <vt:lpstr>Cambria Math</vt:lpstr>
      <vt:lpstr>Symbol</vt:lpstr>
      <vt:lpstr>Times New Roman</vt:lpstr>
      <vt:lpstr>Default Design</vt:lpstr>
      <vt:lpstr>iRespondGraphMaster</vt:lpstr>
      <vt:lpstr>Algebra Jeopardy! </vt:lpstr>
      <vt:lpstr>100</vt:lpstr>
      <vt:lpstr> 200</vt:lpstr>
      <vt:lpstr>300</vt:lpstr>
      <vt:lpstr>400</vt:lpstr>
      <vt:lpstr> 500</vt:lpstr>
      <vt:lpstr>100.</vt:lpstr>
      <vt:lpstr>200</vt:lpstr>
      <vt:lpstr>300.</vt:lpstr>
      <vt:lpstr>400.</vt:lpstr>
      <vt:lpstr>500</vt:lpstr>
      <vt:lpstr>100..</vt:lpstr>
      <vt:lpstr>200.</vt:lpstr>
      <vt:lpstr>300..</vt:lpstr>
      <vt:lpstr>400..</vt:lpstr>
      <vt:lpstr>500..</vt:lpstr>
      <vt:lpstr>100…</vt:lpstr>
      <vt:lpstr>200…</vt:lpstr>
      <vt:lpstr>300…</vt:lpstr>
      <vt:lpstr>400…</vt:lpstr>
      <vt:lpstr>500…</vt:lpstr>
      <vt:lpstr>100….</vt:lpstr>
      <vt:lpstr>200….</vt:lpstr>
      <vt:lpstr>300….</vt:lpstr>
      <vt:lpstr>400….</vt:lpstr>
      <vt:lpstr>500….</vt:lpstr>
      <vt:lpstr>100…..</vt:lpstr>
      <vt:lpstr>200…..</vt:lpstr>
      <vt:lpstr>300…..</vt:lpstr>
      <vt:lpstr>400…..</vt:lpstr>
      <vt:lpstr>500…..</vt:lpstr>
    </vt:vector>
  </TitlesOfParts>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Math 6A Sem.2-Jeopardy</dc:title>
  <dc:creator>Joyce McClain</dc:creator>
  <cp:lastModifiedBy>Salamone Christopher</cp:lastModifiedBy>
  <cp:revision>76</cp:revision>
  <cp:lastPrinted>2016-04-20T12:42:07Z</cp:lastPrinted>
  <dcterms:created xsi:type="dcterms:W3CDTF">2006-06-12T15:49:01Z</dcterms:created>
  <dcterms:modified xsi:type="dcterms:W3CDTF">2017-05-10T14:12:06Z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howTimer">
    <vt:bool>true</vt:bool>
  </property>
  <property fmtid="{D5CDD505-2E9C-101B-9397-08002B2CF9AE}" pid="3" name="ShowPercent">
    <vt:bool>true</vt:bool>
  </property>
  <property fmtid="{D5CDD505-2E9C-101B-9397-08002B2CF9AE}" pid="4" name="AutoReflect">
    <vt:bool>false</vt:bool>
  </property>
  <property fmtid="{D5CDD505-2E9C-101B-9397-08002B2CF9AE}" pid="5" name="KeepGraph">
    <vt:bool>false</vt:bool>
  </property>
</Properties>
</file>