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9" r:id="rId13"/>
    <p:sldId id="270" r:id="rId14"/>
    <p:sldId id="273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74" autoAdjust="0"/>
  </p:normalViewPr>
  <p:slideViewPr>
    <p:cSldViewPr snapToGrid="0">
      <p:cViewPr varScale="1">
        <p:scale>
          <a:sx n="54" d="100"/>
          <a:sy n="54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739D8-59B5-41AE-882A-D46EAF68EC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F0DC09-6A5C-4E47-8FDE-B19F66B8A93F}">
      <dgm:prSet phldrT="[Text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lease) </a:t>
          </a:r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parentheses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+ 7 x (</a:t>
          </a:r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6+4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+ 7 x </a:t>
          </a:r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First, calculate inside the parentheses.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99B34-77A7-4A40-831F-4CE013A23CC3}" type="parTrans" cxnId="{88603BA4-624F-4F77-8B50-B5101359CC22}">
      <dgm:prSet/>
      <dgm:spPr/>
      <dgm:t>
        <a:bodyPr/>
        <a:lstStyle/>
        <a:p>
          <a:endParaRPr lang="en-US"/>
        </a:p>
      </dgm:t>
    </dgm:pt>
    <dgm:pt modelId="{0DC7E7BF-5C63-4894-9121-DE8ECAF9614D}" type="sibTrans" cxnId="{88603BA4-624F-4F77-8B50-B5101359CC22}">
      <dgm:prSet/>
      <dgm:spPr/>
      <dgm:t>
        <a:bodyPr/>
        <a:lstStyle/>
        <a:p>
          <a:endParaRPr lang="en-US"/>
        </a:p>
      </dgm:t>
    </dgm:pt>
    <dgm:pt modelId="{BC1A39CE-7AD2-4DE8-8A09-ECDF2D3A8590}">
      <dgm:prSet phldrT="[Text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xcuse) </a:t>
          </a:r>
          <a:r>
            <a:rPr lang="en-US" sz="1600" b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exponents </a:t>
          </a:r>
          <a:endParaRPr lang="en-US" sz="1600" b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+ 7 x 10</a:t>
          </a:r>
        </a:p>
        <a:p>
          <a:r>
            <a:rPr lang="en-US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Second, find the value of the terms with exponents. There are none, so go on.</a:t>
          </a:r>
          <a:endParaRPr lang="en-US" sz="1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FB2F3-A5E4-48EC-9FFF-FACA7436E7F7}" type="parTrans" cxnId="{867D0B46-3934-4E10-BF42-0C31D3D9B098}">
      <dgm:prSet/>
      <dgm:spPr/>
      <dgm:t>
        <a:bodyPr/>
        <a:lstStyle/>
        <a:p>
          <a:endParaRPr lang="en-US"/>
        </a:p>
      </dgm:t>
    </dgm:pt>
    <dgm:pt modelId="{C51C617C-91FD-407E-8EAF-8D12E4B2192F}" type="sibTrans" cxnId="{867D0B46-3934-4E10-BF42-0C31D3D9B098}">
      <dgm:prSet/>
      <dgm:spPr/>
      <dgm:t>
        <a:bodyPr/>
        <a:lstStyle/>
        <a:p>
          <a:endParaRPr lang="en-US"/>
        </a:p>
      </dgm:t>
    </dgm:pt>
    <dgm:pt modelId="{8D6D8D9A-92C0-4FE9-B3E8-662FD673A66D}">
      <dgm:prSet phldrT="[Text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 </a:t>
          </a:r>
          <a:r>
            <a:rPr lang="en-US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ear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multiplication 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 </a:t>
          </a:r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division </a:t>
          </a:r>
          <a:endParaRPr lang="en-US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+ </a:t>
          </a:r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x 10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+ </a:t>
          </a:r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</a:t>
          </a:r>
          <a:endParaRPr lang="en-US" sz="16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429F1-DEAE-4E7E-88DF-EEA759A0C181}" type="parTrans" cxnId="{9E8E9009-257F-496C-BA4A-D55FBE2FBCC6}">
      <dgm:prSet/>
      <dgm:spPr/>
      <dgm:t>
        <a:bodyPr/>
        <a:lstStyle/>
        <a:p>
          <a:endParaRPr lang="en-US"/>
        </a:p>
      </dgm:t>
    </dgm:pt>
    <dgm:pt modelId="{ECD15EA7-3AD1-4AF2-8A88-13AF81B94F71}" type="sibTrans" cxnId="{9E8E9009-257F-496C-BA4A-D55FBE2FBCC6}">
      <dgm:prSet/>
      <dgm:spPr/>
      <dgm:t>
        <a:bodyPr/>
        <a:lstStyle/>
        <a:p>
          <a:endParaRPr lang="en-US"/>
        </a:p>
      </dgm:t>
    </dgm:pt>
    <dgm:pt modelId="{704B1DD7-6593-45D0-90EC-F9A037433FC5}">
      <dgm:prSet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 </a:t>
          </a:r>
          <a:r>
            <a:rPr lang="en-US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ally)</a:t>
          </a:r>
        </a:p>
        <a:p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addition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</a:t>
          </a:r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subtraction</a:t>
          </a:r>
        </a:p>
        <a:p>
          <a:r>
            <a:rPr 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+ 70 = 75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Last, add. </a:t>
          </a:r>
          <a:endParaRPr 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C46E0-4AE0-4D61-8ECA-ED982F5C0833}" type="parTrans" cxnId="{F321A29A-CB39-447B-851C-8EAC71B5CEC6}">
      <dgm:prSet/>
      <dgm:spPr/>
      <dgm:t>
        <a:bodyPr/>
        <a:lstStyle/>
        <a:p>
          <a:endParaRPr lang="en-US"/>
        </a:p>
      </dgm:t>
    </dgm:pt>
    <dgm:pt modelId="{90906A18-F99E-4324-9988-831EA5184DDD}" type="sibTrans" cxnId="{F321A29A-CB39-447B-851C-8EAC71B5CEC6}">
      <dgm:prSet/>
      <dgm:spPr/>
      <dgm:t>
        <a:bodyPr/>
        <a:lstStyle/>
        <a:p>
          <a:endParaRPr lang="en-US"/>
        </a:p>
      </dgm:t>
    </dgm:pt>
    <dgm:pt modelId="{23FE66DD-3DC6-4A7B-8845-37BDBC702539}" type="pres">
      <dgm:prSet presAssocID="{A24739D8-59B5-41AE-882A-D46EAF68EC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EF51CF-5C01-48CA-BC96-E6040B09093A}" type="pres">
      <dgm:prSet presAssocID="{20F0DC09-6A5C-4E47-8FDE-B19F66B8A9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E4B78-ABB2-4847-BB19-591FB8033420}" type="pres">
      <dgm:prSet presAssocID="{0DC7E7BF-5C63-4894-9121-DE8ECAF9614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1F2FB0B-9BCC-4253-A709-ED325501812D}" type="pres">
      <dgm:prSet presAssocID="{0DC7E7BF-5C63-4894-9121-DE8ECAF9614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F7B97BB-B7BA-4874-AAB6-3FA9186764FB}" type="pres">
      <dgm:prSet presAssocID="{BC1A39CE-7AD2-4DE8-8A09-ECDF2D3A8590}" presName="node" presStyleLbl="node1" presStyleIdx="1" presStyleCnt="4" custLinFactNeighborX="5635" custLinFactNeighborY="-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7DA1C-0A40-4E63-A9A2-329B2C22CD36}" type="pres">
      <dgm:prSet presAssocID="{C51C617C-91FD-407E-8EAF-8D12E4B2192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F6573A7-2DB1-4E64-8B15-16D0D69AB141}" type="pres">
      <dgm:prSet presAssocID="{C51C617C-91FD-407E-8EAF-8D12E4B2192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1BA4C17-10AF-4199-B105-DC52C090DB37}" type="pres">
      <dgm:prSet presAssocID="{8D6D8D9A-92C0-4FE9-B3E8-662FD673A6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EEC4E-884F-4FF8-9DD1-D172CDA88CDD}" type="pres">
      <dgm:prSet presAssocID="{ECD15EA7-3AD1-4AF2-8A88-13AF81B94F7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EE95668-BC65-4E54-B715-48A91DC9FAB7}" type="pres">
      <dgm:prSet presAssocID="{ECD15EA7-3AD1-4AF2-8A88-13AF81B94F7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792BE97-E212-434F-B6BD-DB6BDE580DE7}" type="pres">
      <dgm:prSet presAssocID="{704B1DD7-6593-45D0-90EC-F9A037433FC5}" presName="node" presStyleLbl="node1" presStyleIdx="3" presStyleCnt="4" custLinFactNeighborX="-5621" custLinFactNeighborY="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16846-9A35-40F0-90B8-BC3A620CC65C}" type="presOf" srcId="{8D6D8D9A-92C0-4FE9-B3E8-662FD673A66D}" destId="{71BA4C17-10AF-4199-B105-DC52C090DB37}" srcOrd="0" destOrd="0" presId="urn:microsoft.com/office/officeart/2005/8/layout/process1"/>
    <dgm:cxn modelId="{BB83D139-450C-4A2A-B1FF-B353AECA3498}" type="presOf" srcId="{ECD15EA7-3AD1-4AF2-8A88-13AF81B94F71}" destId="{F56EEC4E-884F-4FF8-9DD1-D172CDA88CDD}" srcOrd="0" destOrd="0" presId="urn:microsoft.com/office/officeart/2005/8/layout/process1"/>
    <dgm:cxn modelId="{DF40C06A-2697-4EA2-A8B2-9BBBBDD6B897}" type="presOf" srcId="{ECD15EA7-3AD1-4AF2-8A88-13AF81B94F71}" destId="{FEE95668-BC65-4E54-B715-48A91DC9FAB7}" srcOrd="1" destOrd="0" presId="urn:microsoft.com/office/officeart/2005/8/layout/process1"/>
    <dgm:cxn modelId="{E6FDC0B6-7528-4A8D-83C0-5009C01FEF0D}" type="presOf" srcId="{0DC7E7BF-5C63-4894-9121-DE8ECAF9614D}" destId="{73BE4B78-ABB2-4847-BB19-591FB8033420}" srcOrd="0" destOrd="0" presId="urn:microsoft.com/office/officeart/2005/8/layout/process1"/>
    <dgm:cxn modelId="{477D9923-7003-4B66-826B-45C41ED4E374}" type="presOf" srcId="{BC1A39CE-7AD2-4DE8-8A09-ECDF2D3A8590}" destId="{FF7B97BB-B7BA-4874-AAB6-3FA9186764FB}" srcOrd="0" destOrd="0" presId="urn:microsoft.com/office/officeart/2005/8/layout/process1"/>
    <dgm:cxn modelId="{9E8E9009-257F-496C-BA4A-D55FBE2FBCC6}" srcId="{A24739D8-59B5-41AE-882A-D46EAF68EC5A}" destId="{8D6D8D9A-92C0-4FE9-B3E8-662FD673A66D}" srcOrd="2" destOrd="0" parTransId="{2B9429F1-DEAE-4E7E-88DF-EEA759A0C181}" sibTransId="{ECD15EA7-3AD1-4AF2-8A88-13AF81B94F71}"/>
    <dgm:cxn modelId="{BADD3C8C-C41D-43C1-AD20-31A82477BC6A}" type="presOf" srcId="{0DC7E7BF-5C63-4894-9121-DE8ECAF9614D}" destId="{71F2FB0B-9BCC-4253-A709-ED325501812D}" srcOrd="1" destOrd="0" presId="urn:microsoft.com/office/officeart/2005/8/layout/process1"/>
    <dgm:cxn modelId="{86FA1457-0185-4A3B-A568-43DCFDABDB33}" type="presOf" srcId="{704B1DD7-6593-45D0-90EC-F9A037433FC5}" destId="{0792BE97-E212-434F-B6BD-DB6BDE580DE7}" srcOrd="0" destOrd="0" presId="urn:microsoft.com/office/officeart/2005/8/layout/process1"/>
    <dgm:cxn modelId="{04982D35-ED8F-4D8D-ACB7-559C239F2F5E}" type="presOf" srcId="{A24739D8-59B5-41AE-882A-D46EAF68EC5A}" destId="{23FE66DD-3DC6-4A7B-8845-37BDBC702539}" srcOrd="0" destOrd="0" presId="urn:microsoft.com/office/officeart/2005/8/layout/process1"/>
    <dgm:cxn modelId="{6395F69D-EEC2-41CE-BDF1-8B548076B2BE}" type="presOf" srcId="{C51C617C-91FD-407E-8EAF-8D12E4B2192F}" destId="{BF6573A7-2DB1-4E64-8B15-16D0D69AB141}" srcOrd="1" destOrd="0" presId="urn:microsoft.com/office/officeart/2005/8/layout/process1"/>
    <dgm:cxn modelId="{88603BA4-624F-4F77-8B50-B5101359CC22}" srcId="{A24739D8-59B5-41AE-882A-D46EAF68EC5A}" destId="{20F0DC09-6A5C-4E47-8FDE-B19F66B8A93F}" srcOrd="0" destOrd="0" parTransId="{6AA99B34-77A7-4A40-831F-4CE013A23CC3}" sibTransId="{0DC7E7BF-5C63-4894-9121-DE8ECAF9614D}"/>
    <dgm:cxn modelId="{3E83C7E5-9C70-45C5-BF78-586D988D9D5C}" type="presOf" srcId="{C51C617C-91FD-407E-8EAF-8D12E4B2192F}" destId="{AA97DA1C-0A40-4E63-A9A2-329B2C22CD36}" srcOrd="0" destOrd="0" presId="urn:microsoft.com/office/officeart/2005/8/layout/process1"/>
    <dgm:cxn modelId="{867D0B46-3934-4E10-BF42-0C31D3D9B098}" srcId="{A24739D8-59B5-41AE-882A-D46EAF68EC5A}" destId="{BC1A39CE-7AD2-4DE8-8A09-ECDF2D3A8590}" srcOrd="1" destOrd="0" parTransId="{FD0FB2F3-A5E4-48EC-9FFF-FACA7436E7F7}" sibTransId="{C51C617C-91FD-407E-8EAF-8D12E4B2192F}"/>
    <dgm:cxn modelId="{F321A29A-CB39-447B-851C-8EAC71B5CEC6}" srcId="{A24739D8-59B5-41AE-882A-D46EAF68EC5A}" destId="{704B1DD7-6593-45D0-90EC-F9A037433FC5}" srcOrd="3" destOrd="0" parTransId="{8C9C46E0-4AE0-4D61-8ECA-ED982F5C0833}" sibTransId="{90906A18-F99E-4324-9988-831EA5184DDD}"/>
    <dgm:cxn modelId="{386490F6-10E2-4A06-A4AB-E2BAB1292ECE}" type="presOf" srcId="{20F0DC09-6A5C-4E47-8FDE-B19F66B8A93F}" destId="{30EF51CF-5C01-48CA-BC96-E6040B09093A}" srcOrd="0" destOrd="0" presId="urn:microsoft.com/office/officeart/2005/8/layout/process1"/>
    <dgm:cxn modelId="{75903119-5373-4837-B4F3-81102259F270}" type="presParOf" srcId="{23FE66DD-3DC6-4A7B-8845-37BDBC702539}" destId="{30EF51CF-5C01-48CA-BC96-E6040B09093A}" srcOrd="0" destOrd="0" presId="urn:microsoft.com/office/officeart/2005/8/layout/process1"/>
    <dgm:cxn modelId="{BA7743D9-A0CA-44AC-935B-F6FE1E53A114}" type="presParOf" srcId="{23FE66DD-3DC6-4A7B-8845-37BDBC702539}" destId="{73BE4B78-ABB2-4847-BB19-591FB8033420}" srcOrd="1" destOrd="0" presId="urn:microsoft.com/office/officeart/2005/8/layout/process1"/>
    <dgm:cxn modelId="{76D5EF29-8F47-4AE9-8C75-28DBDC3886A1}" type="presParOf" srcId="{73BE4B78-ABB2-4847-BB19-591FB8033420}" destId="{71F2FB0B-9BCC-4253-A709-ED325501812D}" srcOrd="0" destOrd="0" presId="urn:microsoft.com/office/officeart/2005/8/layout/process1"/>
    <dgm:cxn modelId="{5CCE23F5-9068-4255-BAA5-9FD5A49D6F07}" type="presParOf" srcId="{23FE66DD-3DC6-4A7B-8845-37BDBC702539}" destId="{FF7B97BB-B7BA-4874-AAB6-3FA9186764FB}" srcOrd="2" destOrd="0" presId="urn:microsoft.com/office/officeart/2005/8/layout/process1"/>
    <dgm:cxn modelId="{A9419471-6856-47B0-9E69-5FE979CFA20A}" type="presParOf" srcId="{23FE66DD-3DC6-4A7B-8845-37BDBC702539}" destId="{AA97DA1C-0A40-4E63-A9A2-329B2C22CD36}" srcOrd="3" destOrd="0" presId="urn:microsoft.com/office/officeart/2005/8/layout/process1"/>
    <dgm:cxn modelId="{0F49AAE8-5C37-442E-B3B1-11EA3454A993}" type="presParOf" srcId="{AA97DA1C-0A40-4E63-A9A2-329B2C22CD36}" destId="{BF6573A7-2DB1-4E64-8B15-16D0D69AB141}" srcOrd="0" destOrd="0" presId="urn:microsoft.com/office/officeart/2005/8/layout/process1"/>
    <dgm:cxn modelId="{4643B3FC-3526-4C11-AAC9-C5B5B49EF935}" type="presParOf" srcId="{23FE66DD-3DC6-4A7B-8845-37BDBC702539}" destId="{71BA4C17-10AF-4199-B105-DC52C090DB37}" srcOrd="4" destOrd="0" presId="urn:microsoft.com/office/officeart/2005/8/layout/process1"/>
    <dgm:cxn modelId="{AB50D606-A973-4690-B5B1-16C6C0349CBA}" type="presParOf" srcId="{23FE66DD-3DC6-4A7B-8845-37BDBC702539}" destId="{F56EEC4E-884F-4FF8-9DD1-D172CDA88CDD}" srcOrd="5" destOrd="0" presId="urn:microsoft.com/office/officeart/2005/8/layout/process1"/>
    <dgm:cxn modelId="{AF68AD7C-1016-49A8-A21F-7E4926BE01EE}" type="presParOf" srcId="{F56EEC4E-884F-4FF8-9DD1-D172CDA88CDD}" destId="{FEE95668-BC65-4E54-B715-48A91DC9FAB7}" srcOrd="0" destOrd="0" presId="urn:microsoft.com/office/officeart/2005/8/layout/process1"/>
    <dgm:cxn modelId="{F0C87B2B-B4B6-46BC-AB45-5228C64E0905}" type="presParOf" srcId="{23FE66DD-3DC6-4A7B-8845-37BDBC702539}" destId="{0792BE97-E212-434F-B6BD-DB6BDE580DE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F51CF-5C01-48CA-BC96-E6040B09093A}">
      <dsp:nvSpPr>
        <dsp:cNvPr id="0" name=""/>
        <dsp:cNvSpPr/>
      </dsp:nvSpPr>
      <dsp:spPr>
        <a:xfrm>
          <a:off x="4896" y="284598"/>
          <a:ext cx="2140663" cy="1683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lease) </a:t>
          </a: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parentheses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+ 7 x (</a:t>
          </a: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6+4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+ 7 x </a:t>
          </a: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First, calculate inside the parentheses.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97" y="333899"/>
        <a:ext cx="2042061" cy="1584661"/>
      </dsp:txXfrm>
    </dsp:sp>
    <dsp:sp modelId="{73BE4B78-ABB2-4847-BB19-591FB8033420}">
      <dsp:nvSpPr>
        <dsp:cNvPr id="0" name=""/>
        <dsp:cNvSpPr/>
      </dsp:nvSpPr>
      <dsp:spPr>
        <a:xfrm rot="21549153">
          <a:off x="2371662" y="838065"/>
          <a:ext cx="479445" cy="530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71670" y="945306"/>
        <a:ext cx="335612" cy="318530"/>
      </dsp:txXfrm>
    </dsp:sp>
    <dsp:sp modelId="{FF7B97BB-B7BA-4874-AAB6-3FA9186764FB}">
      <dsp:nvSpPr>
        <dsp:cNvPr id="0" name=""/>
        <dsp:cNvSpPr/>
      </dsp:nvSpPr>
      <dsp:spPr>
        <a:xfrm>
          <a:off x="3050075" y="239554"/>
          <a:ext cx="2140663" cy="1683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sz="16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xcuse) </a:t>
          </a:r>
          <a:r>
            <a:rPr lang="en-US" sz="1600" b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exponents </a:t>
          </a:r>
          <a:endParaRPr lang="en-US" sz="1600" b="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+ 7 x 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Second, find the value of the terms with exponents. There are none, so go on.</a:t>
          </a:r>
          <a:endParaRPr lang="en-US" sz="1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9376" y="288855"/>
        <a:ext cx="2042061" cy="1584661"/>
      </dsp:txXfrm>
    </dsp:sp>
    <dsp:sp modelId="{AA97DA1C-0A40-4E63-A9A2-329B2C22CD36}">
      <dsp:nvSpPr>
        <dsp:cNvPr id="0" name=""/>
        <dsp:cNvSpPr/>
      </dsp:nvSpPr>
      <dsp:spPr>
        <a:xfrm rot="52511">
          <a:off x="5392717" y="838451"/>
          <a:ext cx="428297" cy="530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92724" y="943647"/>
        <a:ext cx="299808" cy="318530"/>
      </dsp:txXfrm>
    </dsp:sp>
    <dsp:sp modelId="{71BA4C17-10AF-4199-B105-DC52C090DB37}">
      <dsp:nvSpPr>
        <dsp:cNvPr id="0" name=""/>
        <dsp:cNvSpPr/>
      </dsp:nvSpPr>
      <dsp:spPr>
        <a:xfrm>
          <a:off x="5998753" y="284598"/>
          <a:ext cx="2140663" cy="1683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 </a:t>
          </a:r>
          <a:r>
            <a:rPr lang="en-US" sz="16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ear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multiplication 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 </a:t>
          </a: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division </a:t>
          </a:r>
          <a:endParaRPr lang="en-US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+ </a:t>
          </a: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x 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+ </a:t>
          </a: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</a:t>
          </a:r>
          <a:endParaRPr lang="en-US" sz="1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8054" y="333899"/>
        <a:ext cx="2042061" cy="1584661"/>
      </dsp:txXfrm>
    </dsp:sp>
    <dsp:sp modelId="{F56EEC4E-884F-4FF8-9DD1-D172CDA88CDD}">
      <dsp:nvSpPr>
        <dsp:cNvPr id="0" name=""/>
        <dsp:cNvSpPr/>
      </dsp:nvSpPr>
      <dsp:spPr>
        <a:xfrm rot="18878">
          <a:off x="8341446" y="868951"/>
          <a:ext cx="428317" cy="530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341447" y="974775"/>
        <a:ext cx="299822" cy="318530"/>
      </dsp:txXfrm>
    </dsp:sp>
    <dsp:sp modelId="{0792BE97-E212-434F-B6BD-DB6BDE580DE7}">
      <dsp:nvSpPr>
        <dsp:cNvPr id="0" name=""/>
        <dsp:cNvSpPr/>
      </dsp:nvSpPr>
      <dsp:spPr>
        <a:xfrm>
          <a:off x="8947551" y="300791"/>
          <a:ext cx="2140663" cy="1683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 </a:t>
          </a:r>
          <a:r>
            <a:rPr lang="en-US" sz="16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ally)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addition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</a:t>
          </a: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subtraction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+ 70 = 75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Last, add. </a:t>
          </a:r>
          <a:endParaRPr 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6852" y="350092"/>
        <a:ext cx="2042061" cy="1584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3XzepN03K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Qyd_v3DGz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tualnerd.com/common-core/grade-5/5_OA-operations-algebraic-thinking/A/1/simplify-expression-order-opera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62021" y="485633"/>
            <a:ext cx="9755187" cy="1354414"/>
          </a:xfrm>
        </p:spPr>
        <p:txBody>
          <a:bodyPr/>
          <a:lstStyle/>
          <a:p>
            <a:r>
              <a:rPr lang="en-US" dirty="0" smtClean="0"/>
              <a:t>MAFS.912.A-CED.1.1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0355" y="1874289"/>
            <a:ext cx="9755187" cy="2182371"/>
          </a:xfrm>
        </p:spPr>
        <p:txBody>
          <a:bodyPr/>
          <a:lstStyle/>
          <a:p>
            <a:r>
              <a:rPr lang="en-US" dirty="0" smtClean="0"/>
              <a:t>MAFS.912.A-CED.1.Ap.1a: </a:t>
            </a:r>
            <a:r>
              <a:rPr lang="en-US" dirty="0" smtClean="0">
                <a:solidFill>
                  <a:schemeClr val="tx1"/>
                </a:solidFill>
              </a:rPr>
              <a:t>create linear, quadratic, rational, and exponential equations and inequalities in one variable and use them in contextual situation to solve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558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Class Activity Using Expressions </a:t>
            </a:r>
            <a:r>
              <a:rPr lang="en-US" sz="4000" dirty="0"/>
              <a:t>with variables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94510"/>
            <a:ext cx="10394707" cy="4502726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Activity: Write an algebraic expression for each word phrase: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more than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less than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 by 9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of 25 and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quotient of 18 and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Asian dinners increased by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 dinners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each of the numbers 3, 4, 5, and 6 once to make the sentence true.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+ _ x ( _ - _ ) = 17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x ( _ - _ ) + _ = 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6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Activity Answers Expressions </a:t>
            </a:r>
            <a:r>
              <a:rPr lang="en-US" sz="4400" dirty="0"/>
              <a:t>with variables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0" y="1149928"/>
                <a:ext cx="10394707" cy="4433454"/>
              </a:xfrm>
            </p:spPr>
            <p:txBody>
              <a:bodyPr>
                <a:normAutofit/>
              </a:bodyPr>
              <a:lstStyle/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class please review your answers and correct your work if needed: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endParaRPr lang="en-US" sz="1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AutoNum type="arabicPeriod"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+ 32</a:t>
                </a:r>
              </a:p>
              <a:p>
                <a:pPr marL="342900" lvl="0" indent="-34290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AutoNum type="arabicPeriod"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40</a:t>
                </a:r>
              </a:p>
              <a:p>
                <a:pPr marL="342900" lvl="0" indent="-34290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1800" cap="none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AutoNum type="arabicPeriod"/>
                </a:pP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25c</a:t>
                </a:r>
              </a:p>
              <a:p>
                <a:pPr marL="342900" lvl="0" indent="-34290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1800" cap="none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AutoNum type="arabicPeriod"/>
                </a:pP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m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endParaRPr lang="en-US" sz="1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 typeface="+mj-lt"/>
                  <a:buAutoNum type="arabicPeriod"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+ 4 (6 – 3) = 17</a:t>
                </a:r>
              </a:p>
              <a:p>
                <a:pPr marL="342900" lvl="0" indent="-34290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 typeface="+mj-lt"/>
                  <a:buAutoNum type="arabicPeriod"/>
                </a:pP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(6 – 3) + 4 = 19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0" y="1149928"/>
                <a:ext cx="10394707" cy="4433454"/>
              </a:xfrm>
              <a:blipFill>
                <a:blip r:embed="rId2"/>
                <a:stretch>
                  <a:fillRect l="-528" t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26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1" y="144379"/>
            <a:ext cx="10396882" cy="1158140"/>
          </a:xfrm>
        </p:spPr>
        <p:txBody>
          <a:bodyPr/>
          <a:lstStyle/>
          <a:p>
            <a:r>
              <a:rPr lang="en-US" dirty="0" smtClean="0"/>
              <a:t>Equations Vocabulary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723449"/>
            <a:ext cx="1039688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mathematical sentence stating that two quantities are equal. The expressions on both sides of the equals sign (=) have the same value.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group of words or symbols that express a complete idea.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 the Equation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find the values that make the equation true.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3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1" y="144379"/>
            <a:ext cx="10396882" cy="1158140"/>
          </a:xfrm>
        </p:spPr>
        <p:txBody>
          <a:bodyPr/>
          <a:lstStyle/>
          <a:p>
            <a:r>
              <a:rPr lang="en-US" dirty="0" smtClean="0"/>
              <a:t>Equations </a:t>
            </a:r>
            <a:r>
              <a:rPr lang="en-US" dirty="0" smtClean="0"/>
              <a:t>Vocabulary Cont.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723449"/>
            <a:ext cx="1039688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Subtraction Property of Equality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property that says subtracting the same number from both sides of an equation does not change the equality.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of Equality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property that says adding the same number to both sides of an equation does not change the equality.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Operations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that undo each other.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4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1" y="144379"/>
            <a:ext cx="10396882" cy="1158140"/>
          </a:xfrm>
        </p:spPr>
        <p:txBody>
          <a:bodyPr/>
          <a:lstStyle/>
          <a:p>
            <a:r>
              <a:rPr lang="en-US" dirty="0" smtClean="0"/>
              <a:t>Equations </a:t>
            </a:r>
            <a:r>
              <a:rPr lang="en-US" dirty="0" smtClean="0"/>
              <a:t>Vocabulary Cont.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988143"/>
            <a:ext cx="1039688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Property of Equality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property that says if two quantities are equal, dividing both quantities by the same nonzero number does not change the equality.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of Equality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property that says if two quantities are equal, multiplying both quantities by the same nonzero number does not change the equality.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7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equations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1" y="1261782"/>
                <a:ext cx="10394707" cy="4280076"/>
              </a:xfrm>
            </p:spPr>
            <p:txBody>
              <a:bodyPr>
                <a:normAutofit/>
              </a:bodyPr>
              <a:lstStyle/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1800" b="1" cap="none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like a balance scale. It must always have equal quantities on both sides. The </a:t>
                </a:r>
                <a:r>
                  <a:rPr lang="en-US" sz="1800" b="1" cap="none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 Property of Equality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says that adding the same thing to both sides of an equation does not change the equality. The equation is still in </a:t>
                </a:r>
                <a:r>
                  <a:rPr lang="en-US" sz="1800" b="1" cap="none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balance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b="1" cap="none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endParaRPr lang="en-US" sz="1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equation is a mathematical </a:t>
                </a:r>
                <a:r>
                  <a:rPr lang="en-US" sz="1800" b="1" cap="none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says two quantities are equal. The following equation shown below is true because 25 + 5 = 30 and 6 x 5 = 30.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endParaRPr lang="en-US" sz="1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+ 5 = 6 x 5 </a:t>
                </a:r>
                <a:r>
                  <a:rPr lang="en-US" sz="1800" b="1" cap="none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endParaRPr lang="en-US" sz="1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equation is false because  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but 16 – 8 = 8.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endParaRPr lang="en-US" sz="1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 – 8 </a:t>
                </a:r>
                <a:r>
                  <a:rPr lang="en-US" sz="1800" b="1" cap="none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endParaRPr lang="en-US" sz="1800" cap="non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1" y="1261782"/>
                <a:ext cx="10394707" cy="4280076"/>
              </a:xfrm>
              <a:blipFill>
                <a:blip r:embed="rId2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72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equations by subtracting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22218"/>
            <a:ext cx="10394707" cy="4890655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solve n + 38 = 82, you need to get the variable alone on one side of the equation. Because subtraction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undoes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addition, you can subtract 38 from the left side of the equation to get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alone. To keep the equation balanced, you must subtract 38 from the right side.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+ 38 = 82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+ 38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38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82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38         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 38 from both sides.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                 Compute.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Check: 44 + 38 = 82            If you get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you got this problem right!</a:t>
            </a:r>
          </a:p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82 = 82                   The solution makes the statement true.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 works because of the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Subtraction Property of Equality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says that if two quantities are equal, subtracting the same number from both quantities does not change the equality.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 hidden="1" title="Arrow Pointing to equation"/>
          <p:cNvSpPr/>
          <p:nvPr/>
        </p:nvSpPr>
        <p:spPr>
          <a:xfrm>
            <a:off x="2779296" y="2896695"/>
            <a:ext cx="171668" cy="7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 hidden="1" title="Arrow Pointing to equation"/>
          <p:cNvSpPr/>
          <p:nvPr/>
        </p:nvSpPr>
        <p:spPr>
          <a:xfrm>
            <a:off x="2779295" y="3157379"/>
            <a:ext cx="171668" cy="7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 hidden="1" title="Arrow Pointing to equation"/>
          <p:cNvSpPr/>
          <p:nvPr/>
        </p:nvSpPr>
        <p:spPr>
          <a:xfrm>
            <a:off x="2779295" y="3418063"/>
            <a:ext cx="171668" cy="7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 hidden="1" title="Arrow Pointing to equation"/>
          <p:cNvSpPr/>
          <p:nvPr/>
        </p:nvSpPr>
        <p:spPr>
          <a:xfrm>
            <a:off x="2848512" y="3874168"/>
            <a:ext cx="171668" cy="7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9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87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Solving equations by Adding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10394707" cy="5271655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solve the equation m - 47 = 78, think about getting the variable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 on one side of the equation. How can you undo subtracting 47? Because addition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undoes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subtraction, you can add 47 to the left side of the equation to get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alone. To keep the equation balanced, you must add 47 to the right side of the equation.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- 47 = 78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- 47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+ 47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78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+ 47         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47 to both sides.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              Compute.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Check: 125 - 47 = 78           If you get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you got this problem right!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78 = 78                   The solution checks.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this method because of the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Property of Equality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says that if two quantities are equal, adding the same number from both quantities does not change the equality.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solve these equations, you can use the idea that subtraction undoes addition and addition undoes subtraction. Because they undo each other, addition and subtraction are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operations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Resource – Math Antics (Part 1</a:t>
            </a: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Click here</a:t>
            </a:r>
            <a:endParaRPr lang="en-US" dirty="0"/>
          </a:p>
        </p:txBody>
      </p:sp>
      <p:sp>
        <p:nvSpPr>
          <p:cNvPr id="4" name="Left Arrow 3" hidden="1" title="Arrow"/>
          <p:cNvSpPr/>
          <p:nvPr/>
        </p:nvSpPr>
        <p:spPr>
          <a:xfrm>
            <a:off x="2779295" y="2887579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 hidden="1" title="Arrow"/>
          <p:cNvSpPr/>
          <p:nvPr/>
        </p:nvSpPr>
        <p:spPr>
          <a:xfrm>
            <a:off x="2779294" y="3148263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 hidden="1" title="Arrow"/>
          <p:cNvSpPr/>
          <p:nvPr/>
        </p:nvSpPr>
        <p:spPr>
          <a:xfrm>
            <a:off x="2779294" y="3408947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 hidden="1" title="Arrow"/>
          <p:cNvSpPr/>
          <p:nvPr/>
        </p:nvSpPr>
        <p:spPr>
          <a:xfrm>
            <a:off x="2779293" y="3717757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6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equations by Dividing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28255"/>
            <a:ext cx="10394707" cy="4987635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and division are inverse operations because they undo each other. To solve the equation 15n = 120, divide the left side of the equation by 15. This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undoes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multiplication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gets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alone. To keep the equality, you also must divide the right side by 15.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120                             This means 15 times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120.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120 </a:t>
            </a:r>
            <a:r>
              <a:rPr lang="en-US" sz="1800" b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          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both sides by 15.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              Compute.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Check: 15 x 8 = 120             If you get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you got this problem right!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120 = 120                The solution checks.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this method because of the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Property of Equality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says that if two quantities are equal, dividing both quantities by the same nonzero number does not change the equality.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 hidden="1" title="Arrow"/>
          <p:cNvSpPr/>
          <p:nvPr/>
        </p:nvSpPr>
        <p:spPr>
          <a:xfrm>
            <a:off x="2779294" y="3056325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 hidden="1" title="Arrow"/>
          <p:cNvSpPr/>
          <p:nvPr/>
        </p:nvSpPr>
        <p:spPr>
          <a:xfrm>
            <a:off x="2779294" y="3320715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 hidden="1" title="Arrow"/>
          <p:cNvSpPr/>
          <p:nvPr/>
        </p:nvSpPr>
        <p:spPr>
          <a:xfrm>
            <a:off x="2779293" y="3584863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 hidden="1" title="Arrow"/>
          <p:cNvSpPr/>
          <p:nvPr/>
        </p:nvSpPr>
        <p:spPr>
          <a:xfrm>
            <a:off x="2779293" y="2515319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 hidden="1" title="Arrow"/>
          <p:cNvSpPr/>
          <p:nvPr/>
        </p:nvSpPr>
        <p:spPr>
          <a:xfrm>
            <a:off x="2779294" y="2785822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2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3" y="22218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Solving equations by multiplying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0" y="685800"/>
                <a:ext cx="10394707" cy="5174673"/>
              </a:xfrm>
            </p:spPr>
            <p:txBody>
              <a:bodyPr>
                <a:normAutofit/>
              </a:bodyPr>
              <a:lstStyle/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solve the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8, think about getting the variable alone on one side of the equation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can you undo dividing 24? You can multiply the left side of the equation by 24 to get </a:t>
                </a:r>
                <a:r>
                  <a:rPr lang="en-US" sz="1800" i="1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alone. To keep the equation balanced, you also must multiply the right side of the equation by 24.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endParaRPr lang="en-US" sz="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1800" i="1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  </a:t>
                </a:r>
              </a:p>
              <a:p>
                <a:pPr marL="0" lvl="0" indent="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1800" i="1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cap="none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24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 x </a:t>
                </a:r>
                <a:r>
                  <a:rPr lang="en-US" sz="1800" b="1" cap="none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Multiply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sides by 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24.</a:t>
                </a:r>
              </a:p>
              <a:p>
                <a:pPr marL="0" indent="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i="1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					Compute.  If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get </a:t>
                </a:r>
                <a:r>
                  <a:rPr lang="en-US" sz="1800" b="1" cap="none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1800" i="1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you got this problem right!</a:t>
                </a:r>
              </a:p>
              <a:p>
                <a:pPr marL="0" lvl="0" indent="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192</m:t>
                        </m:r>
                      </m:num>
                      <m:den>
                        <m:r>
                          <a:rPr lang="en-US" sz="18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			Use 192 for </a:t>
                </a:r>
                <a:r>
                  <a:rPr lang="en-US" sz="1800" i="1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lvl="0" indent="0" defTabSz="45720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192 = 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		The 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checks.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endParaRPr lang="en-US" sz="800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can use this method because of the </a:t>
                </a:r>
                <a:r>
                  <a:rPr lang="en-US" sz="1800" b="1" cap="none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Multiplication Property of Equality</a:t>
                </a: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It says that if two quantities are equal, multiplying both quantities by the same nonzero number does not change the equality. </a:t>
                </a:r>
              </a:p>
              <a:p>
                <a:pPr marL="0" lvl="0" indent="0" defTabSz="45720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1800" cap="none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Video Resource – Math Antics (Part 2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 </a:t>
                </a:r>
                <a:r>
                  <a:rPr lang="en-US" sz="1800" cap="none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Click here</a:t>
                </a:r>
                <a:endParaRPr lang="en-US" sz="1800" u="sng" cap="none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0" y="685800"/>
                <a:ext cx="10394707" cy="5174673"/>
              </a:xfrm>
              <a:blipFill>
                <a:blip r:embed="rId3"/>
                <a:stretch>
                  <a:fillRect l="-528" r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 hidden="1" title="Arrow"/>
          <p:cNvSpPr/>
          <p:nvPr/>
        </p:nvSpPr>
        <p:spPr>
          <a:xfrm>
            <a:off x="2898062" y="3873044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 hidden="1" title="Arrow"/>
          <p:cNvSpPr/>
          <p:nvPr/>
        </p:nvSpPr>
        <p:spPr>
          <a:xfrm>
            <a:off x="2898063" y="3409425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 hidden="1" title="Arrow"/>
          <p:cNvSpPr/>
          <p:nvPr/>
        </p:nvSpPr>
        <p:spPr>
          <a:xfrm>
            <a:off x="2898061" y="4318918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 hidden="1" title="Arrow"/>
          <p:cNvSpPr/>
          <p:nvPr/>
        </p:nvSpPr>
        <p:spPr>
          <a:xfrm>
            <a:off x="2898063" y="2945806"/>
            <a:ext cx="192505" cy="84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4695"/>
            <a:ext cx="10396882" cy="1158140"/>
          </a:xfrm>
        </p:spPr>
        <p:txBody>
          <a:bodyPr/>
          <a:lstStyle/>
          <a:p>
            <a:r>
              <a:rPr lang="en-US" dirty="0" smtClean="0"/>
              <a:t>Order of operations Vocabulary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964081"/>
            <a:ext cx="1039688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mathematical phrase with numbers and operation symbols.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of Operations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 set of rules for simplifying numerical expressions.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Parentheses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two curved lines used to enclose a quantity.     In 2 x (3 + 1), the parentheses enclose 3 + 1. 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operations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1720516"/>
            <a:ext cx="10396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of operations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set of rules that tell you how to simplify a numerical expression. Anything in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parentheses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always done first. A phrase such as, “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xcuse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ally” will help you remember what to do first, next, and so on.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 title="A Graphic for Please Excuse My Dear Aunt Sally"/>
          <p:cNvGraphicFramePr/>
          <p:nvPr>
            <p:extLst>
              <p:ext uri="{D42A27DB-BD31-4B8C-83A1-F6EECF244321}">
                <p14:modId xmlns:p14="http://schemas.microsoft.com/office/powerpoint/2010/main" val="3098697350"/>
              </p:ext>
            </p:extLst>
          </p:nvPr>
        </p:nvGraphicFramePr>
        <p:xfrm>
          <a:off x="288758" y="2897056"/>
          <a:ext cx="11141241" cy="225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619" y="22177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order of operations practice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6478" y="859810"/>
            <a:ext cx="11477767" cy="4749420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mathematical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numbers and one or more operations. The expression 40 + 10 x 6 has two operations, addition and multiplication.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should you do first?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With a partner, simplify </a:t>
            </a:r>
            <a:r>
              <a:rPr lang="en-US" sz="18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b="1" cap="none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 – 7 x 3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first? second? next? last?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your classmates get the same answers? Why or why not?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sure that everyone gets the same answers when we do problems like the one above, mathematicians established and agreed on the rule for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of operations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9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264" y="30366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for order of operations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2264" y="1050877"/>
            <a:ext cx="10548243" cy="4692197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inside the parentheses before doing anything else.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Simplify and terms with exponents.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Multiply and divide from left to right.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from left to right.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rules to simplify this expression: 6</a:t>
            </a:r>
            <a:r>
              <a:rPr lang="en-US" sz="1800" cap="none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 – 7 x 3.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cap="none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 – 7 x 3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parentheses, so do exponents first. 6</a:t>
            </a:r>
            <a:r>
              <a:rPr lang="en-US" sz="1800" b="1" cap="none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 x 6 = 36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+ 24 – 7 x 3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multiply. 7 x 3 = 21 there is no division.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+ 24 – 21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60 – 21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= 39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35423"/>
            <a:ext cx="10396882" cy="1151965"/>
          </a:xfrm>
        </p:spPr>
        <p:txBody>
          <a:bodyPr/>
          <a:lstStyle/>
          <a:p>
            <a:r>
              <a:rPr lang="en-US" dirty="0"/>
              <a:t>Expressions Vocabulary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387388"/>
            <a:ext cx="10394707" cy="4146286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Arithmetic Expression</a:t>
            </a:r>
            <a:r>
              <a:rPr lang="en-US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an expression with numbers and operations.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en-US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group of words and symbols.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Algebraic Expression</a:t>
            </a:r>
            <a:r>
              <a:rPr lang="en-US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phrase containing variables as well as numbers and operations.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3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5" y="139890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rgbClr val="B80E0F"/>
                </a:solidFill>
              </a:rPr>
              <a:t>Expressions </a:t>
            </a:r>
            <a:r>
              <a:rPr lang="en-US" dirty="0" smtClean="0">
                <a:solidFill>
                  <a:srgbClr val="B80E0F"/>
                </a:solidFill>
              </a:rPr>
              <a:t>Vocabulary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1091822"/>
            <a:ext cx="10394707" cy="4282764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quantity that can have different values.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result of adding.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n-US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result of subtracting.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result of multiplying.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u="sng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Quotient</a:t>
            </a:r>
            <a:r>
              <a:rPr lang="en-US" sz="32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result of dividing.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8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7016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Expressions with variables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9928"/>
            <a:ext cx="10394707" cy="4224658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just simplified an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arithmetic expression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An arithmetic expression is a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has numbers and operation symbols. An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algebraic expression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phrase containing numbers, operation symbols, and </a:t>
            </a:r>
            <a:r>
              <a:rPr lang="en-US" sz="18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variable is something that can change. It usually is shown by a letter that stands for one or more numbers.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With a partner use the rules for the order of operations to simplify each expression: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÷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4 – 1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÷ (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4) – 1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– 7) x (5 + 6)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– 3)2 + </a:t>
            </a: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÷ 3</a:t>
            </a: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cap="none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 4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x 8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– 3</a:t>
            </a:r>
            <a:r>
              <a:rPr lang="en-US" sz="1800" cap="none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4 + 2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+ 3) x 9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x 7 + 8) </a:t>
            </a: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018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Answers Expressions </a:t>
            </a:r>
            <a:r>
              <a:rPr lang="en-US" dirty="0"/>
              <a:t>with variables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91492"/>
            <a:ext cx="10394707" cy="4183094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your partner please review your answers and correct your work if needed: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endParaRPr lang="en-US" sz="1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Resource - Virtual Nerd</a:t>
            </a: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800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34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520</TotalTime>
  <Words>1610</Words>
  <Application>Microsoft Office PowerPoint</Application>
  <PresentationFormat>Widescreen</PresentationFormat>
  <Paragraphs>206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Impact</vt:lpstr>
      <vt:lpstr>Times New Roman</vt:lpstr>
      <vt:lpstr>Main Event</vt:lpstr>
      <vt:lpstr>MAFS.912.A-CED.1.1</vt:lpstr>
      <vt:lpstr>Order of operations Vocabulary</vt:lpstr>
      <vt:lpstr>Order of operations</vt:lpstr>
      <vt:lpstr>order of operations practice </vt:lpstr>
      <vt:lpstr>Rules for order of operations </vt:lpstr>
      <vt:lpstr>Expressions Vocabulary</vt:lpstr>
      <vt:lpstr>Expressions Vocabulary cont.</vt:lpstr>
      <vt:lpstr>Expressions with variables </vt:lpstr>
      <vt:lpstr>Answers Expressions with variables </vt:lpstr>
      <vt:lpstr>Class Activity Using Expressions with variables </vt:lpstr>
      <vt:lpstr>Activity Answers Expressions with variables </vt:lpstr>
      <vt:lpstr>Equations Vocabulary</vt:lpstr>
      <vt:lpstr>Equations Vocabulary Cont.</vt:lpstr>
      <vt:lpstr>Equations Vocabulary Cont. 3</vt:lpstr>
      <vt:lpstr>Solving equations </vt:lpstr>
      <vt:lpstr>Solving equations by subtracting </vt:lpstr>
      <vt:lpstr>Solving equations by Adding </vt:lpstr>
      <vt:lpstr>Solving equations by Dividing </vt:lpstr>
      <vt:lpstr>Solving equations by multiplying </vt:lpstr>
    </vt:vector>
  </TitlesOfParts>
  <Company>PCSB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MAFS.912.A-CED.1.1</dc:title>
  <dc:creator>Salamone Christopher</dc:creator>
  <cp:lastModifiedBy>Yu.Christina@Curriculum and Instructional Services</cp:lastModifiedBy>
  <cp:revision>51</cp:revision>
  <dcterms:created xsi:type="dcterms:W3CDTF">2017-05-09T13:10:01Z</dcterms:created>
  <dcterms:modified xsi:type="dcterms:W3CDTF">2017-05-10T15:10:37Z</dcterms:modified>
</cp:coreProperties>
</file>